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5"/>
  </p:notesMasterIdLst>
  <p:handoutMasterIdLst>
    <p:handoutMasterId r:id="rId36"/>
  </p:handoutMasterIdLst>
  <p:sldIdLst>
    <p:sldId id="360" r:id="rId3"/>
    <p:sldId id="394" r:id="rId4"/>
    <p:sldId id="395" r:id="rId5"/>
    <p:sldId id="285" r:id="rId6"/>
    <p:sldId id="372" r:id="rId7"/>
    <p:sldId id="418" r:id="rId8"/>
    <p:sldId id="373" r:id="rId9"/>
    <p:sldId id="343" r:id="rId10"/>
    <p:sldId id="402" r:id="rId11"/>
    <p:sldId id="399" r:id="rId12"/>
    <p:sldId id="385" r:id="rId13"/>
    <p:sldId id="440" r:id="rId14"/>
    <p:sldId id="436" r:id="rId15"/>
    <p:sldId id="437" r:id="rId16"/>
    <p:sldId id="438" r:id="rId17"/>
    <p:sldId id="439" r:id="rId18"/>
    <p:sldId id="422" r:id="rId19"/>
    <p:sldId id="408" r:id="rId20"/>
    <p:sldId id="423" r:id="rId21"/>
    <p:sldId id="400" r:id="rId22"/>
    <p:sldId id="371" r:id="rId23"/>
    <p:sldId id="369" r:id="rId24"/>
    <p:sldId id="442" r:id="rId25"/>
    <p:sldId id="425" r:id="rId26"/>
    <p:sldId id="431" r:id="rId27"/>
    <p:sldId id="432" r:id="rId28"/>
    <p:sldId id="427" r:id="rId29"/>
    <p:sldId id="428" r:id="rId30"/>
    <p:sldId id="401" r:id="rId31"/>
    <p:sldId id="433" r:id="rId32"/>
    <p:sldId id="434" r:id="rId33"/>
    <p:sldId id="435" r:id="rId3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808080"/>
    <a:srgbClr val="4D4D4D"/>
    <a:srgbClr val="E4DF10"/>
    <a:srgbClr val="FE2924"/>
    <a:srgbClr val="4E7907"/>
    <a:srgbClr val="5DA351"/>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716" autoAdjust="0"/>
    <p:restoredTop sz="91833" autoAdjust="0"/>
  </p:normalViewPr>
  <p:slideViewPr>
    <p:cSldViewPr snapToGrid="0">
      <p:cViewPr>
        <p:scale>
          <a:sx n="75" d="100"/>
          <a:sy n="75" d="100"/>
        </p:scale>
        <p:origin x="-1044" y="54"/>
      </p:cViewPr>
      <p:guideLst>
        <p:guide orient="horz" pos="2160"/>
        <p:guide pos="2880"/>
      </p:guideLst>
    </p:cSldViewPr>
  </p:slideViewPr>
  <p:outlineViewPr>
    <p:cViewPr>
      <p:scale>
        <a:sx n="33" d="100"/>
        <a:sy n="33" d="100"/>
      </p:scale>
      <p:origin x="48" y="12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436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436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436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2C09389-588A-4D75-84F8-BED6C77446E0}" type="slidenum">
              <a:rPr lang="en-GB"/>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E4451E-7810-43CF-8370-68EDE231E09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CFE1B9-90DA-4A82-A53E-3DA71AFDB25C}" type="slidenum">
              <a:rPr lang="en-US"/>
              <a:pPr/>
              <a:t>1</a:t>
            </a:fld>
            <a:endParaRPr lang="en-US"/>
          </a:p>
        </p:txBody>
      </p:sp>
      <p:sp>
        <p:nvSpPr>
          <p:cNvPr id="366594" name="Rectangle 2"/>
          <p:cNvSpPr>
            <a:spLocks noGrp="1" noRot="1" noChangeAspect="1" noChangeArrowheads="1" noTextEdit="1"/>
          </p:cNvSpPr>
          <p:nvPr>
            <p:ph type="sldImg"/>
          </p:nvPr>
        </p:nvSpPr>
        <p:spPr>
          <a:ln/>
        </p:spPr>
      </p:sp>
      <p:sp>
        <p:nvSpPr>
          <p:cNvPr id="366596" name="Rectangle 4"/>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86CA6-9AA9-4E23-A588-68EBBA4C71F0}" type="slidenum">
              <a:rPr lang="en-US"/>
              <a:pPr/>
              <a:t>10</a:t>
            </a:fld>
            <a:endParaRPr lang="en-US"/>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ADE02-FAFD-49E8-969D-AF2986EDD053}" type="slidenum">
              <a:rPr lang="en-US"/>
              <a:pPr/>
              <a:t>11</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ADE02-FAFD-49E8-969D-AF2986EDD053}" type="slidenum">
              <a:rPr lang="en-US"/>
              <a:pPr/>
              <a:t>12</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E0353-6BD7-4389-980C-793D6FC33AC3}" type="slidenum">
              <a:rPr lang="nl-NL"/>
              <a:pPr/>
              <a:t>17</a:t>
            </a:fld>
            <a:endParaRPr lang="nl-NL"/>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pPr>
              <a:lnSpc>
                <a:spcPct val="80000"/>
              </a:lnSpc>
            </a:pPr>
            <a:endParaRPr lang="nl-BE" sz="800">
              <a:sym typeface="Wingdings" pitchFamily="2" charset="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a:p>
        </p:txBody>
      </p:sp>
      <p:sp>
        <p:nvSpPr>
          <p:cNvPr id="4" name="Slide Number Placeholder 3"/>
          <p:cNvSpPr>
            <a:spLocks noGrp="1"/>
          </p:cNvSpPr>
          <p:nvPr>
            <p:ph type="sldNum" sz="quarter" idx="10"/>
          </p:nvPr>
        </p:nvSpPr>
        <p:spPr/>
        <p:txBody>
          <a:bodyPr/>
          <a:lstStyle/>
          <a:p>
            <a:fld id="{96E4451E-7810-43CF-8370-68EDE231E09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42214-D854-48B1-B4C4-AD8D21F170B0}" type="slidenum">
              <a:rPr lang="nl-NL"/>
              <a:pPr/>
              <a:t>19</a:t>
            </a:fld>
            <a:endParaRPr lang="nl-NL"/>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a:lnSpc>
                <a:spcPct val="80000"/>
              </a:lnSpc>
            </a:pPr>
            <a:endParaRPr lang="nl-BE" sz="800">
              <a:sym typeface="Wingdings" pitchFamily="2"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B4FFD-E121-4A69-8ED8-72D61F714FEB}" type="slidenum">
              <a:rPr lang="en-US"/>
              <a:pPr/>
              <a:t>2</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9AA89-5BBF-40E0-B6B1-053261A42F9B}" type="slidenum">
              <a:rPr lang="en-US"/>
              <a:pPr/>
              <a:t>20</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nl-B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FD0F6-791A-4D82-A546-D4613C959B82}" type="slidenum">
              <a:rPr lang="en-US"/>
              <a:pPr/>
              <a:t>21</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DA79DB-C2D5-4594-8467-3A1C9994A5E2}" type="slidenum">
              <a:rPr lang="en-US"/>
              <a:pPr/>
              <a:t>22</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148EB-BBC3-4463-880B-1718479BC7F2}" type="slidenum">
              <a:rPr lang="en-US"/>
              <a:pPr/>
              <a:t>23</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4164AB5-DCFF-4A37-9A97-E2B79417D0FF}"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CD15744B-5CFC-41BA-980C-910C300FF672}" type="slidenum">
              <a:rPr lang="en-US"/>
              <a:pPr/>
              <a:t>24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238E466-6583-472A-B4A2-F6EDD853C0BE}"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E04697FC-98A4-428D-9900-F01A4878548D}" type="slidenum">
              <a:rPr lang="en-US"/>
              <a:pPr/>
              <a:t>25</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238E466-6583-472A-B4A2-F6EDD853C0BE}"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E04697FC-98A4-428D-9900-F01A4878548D}" type="slidenum">
              <a:rPr lang="en-US"/>
              <a:pPr/>
              <a:t>26</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12503E2-0FD4-4171-86D3-736D02E2ADBD}"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197DD625-C216-42A7-A8E1-9F1F0FF3A969}" type="slidenum">
              <a:rPr lang="en-US"/>
              <a:pPr/>
              <a:t>27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5FC9B11-6CB4-4B50-B052-EB0DCC769657}"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31342BA4-0D70-4660-AFA3-EAA00916F682}" type="slidenum">
              <a:rPr lang="en-US"/>
              <a:pPr/>
              <a:t>28</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5551FE-0DF5-45DA-ACB3-B2529EA89BFC}" type="slidenum">
              <a:rPr lang="en-US"/>
              <a:pPr/>
              <a:t>29</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304F6-C637-4653-AF4C-9D47088FF05B}" type="slidenum">
              <a:rPr lang="en-US"/>
              <a:pPr/>
              <a:t>3</a:t>
            </a:fld>
            <a:endParaRPr lang="en-US"/>
          </a:p>
        </p:txBody>
      </p:sp>
      <p:sp>
        <p:nvSpPr>
          <p:cNvPr id="423938" name="Rectangle 2"/>
          <p:cNvSpPr>
            <a:spLocks noGrp="1" noRot="1" noChangeAspect="1" noChangeArrowheads="1" noTextEdit="1"/>
          </p:cNvSpPr>
          <p:nvPr>
            <p:ph type="sldImg"/>
          </p:nvPr>
        </p:nvSpPr>
        <p:spPr>
          <a:ln/>
        </p:spPr>
      </p:sp>
      <p:sp>
        <p:nvSpPr>
          <p:cNvPr id="423940" name="Rectangle 4"/>
          <p:cNvSpPr>
            <a:spLocks noGrp="1" noChangeArrowheads="1"/>
          </p:cNvSpPr>
          <p:nvPr>
            <p:ph type="body" idx="1"/>
          </p:nvPr>
        </p:nvSpPr>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4451E-7810-43CF-8370-68EDE231E09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4451E-7810-43CF-8370-68EDE231E09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12503E2-0FD4-4171-86D3-736D02E2ADBD}" type="datetime1">
              <a:rPr lang="nl-BE"/>
              <a:pPr/>
              <a:t>20/09/2007</a:t>
            </a:fld>
            <a:endParaRPr lang="en-US"/>
          </a:p>
        </p:txBody>
      </p:sp>
      <p:sp>
        <p:nvSpPr>
          <p:cNvPr id="5" name="Rectangle 7"/>
          <p:cNvSpPr>
            <a:spLocks noGrp="1" noChangeArrowheads="1"/>
          </p:cNvSpPr>
          <p:nvPr>
            <p:ph type="sldNum" sz="quarter" idx="5"/>
          </p:nvPr>
        </p:nvSpPr>
        <p:spPr>
          <a:ln/>
        </p:spPr>
        <p:txBody>
          <a:bodyPr/>
          <a:lstStyle/>
          <a:p>
            <a:fld id="{197DD625-C216-42A7-A8E1-9F1F0FF3A969}" type="slidenum">
              <a:rPr lang="en-US"/>
              <a:pPr/>
              <a:t>32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CB722-C698-420E-AA34-F9BB1AD9F4B9}" type="slidenum">
              <a:rPr lang="en-US"/>
              <a:pPr/>
              <a:t>4</a:t>
            </a:fld>
            <a:endParaRPr lang="en-US"/>
          </a:p>
        </p:txBody>
      </p:sp>
      <p:sp>
        <p:nvSpPr>
          <p:cNvPr id="358402" name="Rectangle 2"/>
          <p:cNvSpPr>
            <a:spLocks noGrp="1" noRot="1" noChangeAspect="1" noChangeArrowheads="1" noTextEdit="1"/>
          </p:cNvSpPr>
          <p:nvPr>
            <p:ph type="sldImg"/>
          </p:nvPr>
        </p:nvSpPr>
        <p:spPr>
          <a:ln/>
        </p:spPr>
      </p:sp>
      <p:sp>
        <p:nvSpPr>
          <p:cNvPr id="358404" name="Rectangle 4"/>
          <p:cNvSpPr>
            <a:spLocks noGrp="1" noChangeArrowheads="1"/>
          </p:cNvSpPr>
          <p:nvPr>
            <p:ph type="body" idx="1"/>
          </p:nvPr>
        </p:nvSpPr>
        <p:spPr/>
        <p:txBody>
          <a:bodyPr/>
          <a:lstStyle/>
          <a:p>
            <a:r>
              <a:rPr lang="en-GB" dirty="0" smtClean="0"/>
              <a:t>From in-car to leisure, recreation, outdoor, tourism</a:t>
            </a:r>
          </a:p>
          <a:p>
            <a:r>
              <a:rPr lang="en-GB" dirty="0" smtClean="0"/>
              <a:t>New dedicated devices for specific “personal” means</a:t>
            </a:r>
          </a:p>
          <a:p>
            <a:r>
              <a:rPr lang="en-GB" dirty="0" smtClean="0"/>
              <a:t>Battery life, screen luminance, shock resistance, water </a:t>
            </a:r>
            <a:r>
              <a:rPr lang="en-GB" dirty="0" err="1" smtClean="0"/>
              <a:t>proofness</a:t>
            </a:r>
            <a:r>
              <a:rPr lang="en-GB" dirty="0" smtClean="0"/>
              <a:t>, … pose new hardware requirements</a:t>
            </a:r>
          </a:p>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CC3A7-552F-48F8-B5BE-1CAABB74DFCF}" type="slidenum">
              <a:rPr lang="en-US"/>
              <a:pPr/>
              <a:t>5</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CC3A7-552F-48F8-B5BE-1CAABB74DFCF}" type="slidenum">
              <a:rPr lang="en-US"/>
              <a:pPr/>
              <a:t>6</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r>
              <a:rPr lang="en-GB" dirty="0" smtClean="0"/>
              <a:t>Rich cartography: 2,5D, 3D, landmarks, </a:t>
            </a:r>
          </a:p>
          <a:p>
            <a:r>
              <a:rPr lang="en-GB" dirty="0" smtClean="0"/>
              <a:t>Extended routable networks with specific classifications for specific routing</a:t>
            </a:r>
          </a:p>
          <a:p>
            <a:r>
              <a:rPr lang="en-GB" dirty="0" smtClean="0"/>
              <a:t>Rich content integration and linking</a:t>
            </a:r>
          </a:p>
          <a:p>
            <a:r>
              <a:rPr lang="en-GB" dirty="0" smtClean="0"/>
              <a:t>The community as a crucial enabler</a:t>
            </a:r>
          </a:p>
          <a:p>
            <a:r>
              <a:rPr lang="en-GB" dirty="0" smtClean="0"/>
              <a:t>Web 2.0 as a facilitating concept</a:t>
            </a: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EFCC0-4F43-461E-B477-C77F483A767A}" type="slidenum">
              <a:rPr lang="en-US"/>
              <a:pPr/>
              <a:t>7</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nl-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7B301-280C-47CA-96B9-B2BFED637AA1}" type="slidenum">
              <a:rPr lang="en-US"/>
              <a:pPr/>
              <a:t>8</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nl-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FA6E1-234D-4592-9CD6-94950E3109A3}" type="slidenum">
              <a:rPr lang="en-US"/>
              <a:pPr/>
              <a:t>9</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1072241" y="3381829"/>
            <a:ext cx="7456715" cy="1249136"/>
          </a:xfrm>
        </p:spPr>
        <p:txBody>
          <a:bodyPr/>
          <a:lstStyle>
            <a:lvl1pPr>
              <a:defRPr/>
            </a:lvl1pPr>
          </a:lstStyle>
          <a:p>
            <a:r>
              <a:rPr lang="nl-NL" dirty="0"/>
              <a:t>Titel van de presentatie</a:t>
            </a:r>
          </a:p>
        </p:txBody>
      </p:sp>
      <p:sp>
        <p:nvSpPr>
          <p:cNvPr id="203779" name="Rectangle 3"/>
          <p:cNvSpPr>
            <a:spLocks noGrp="1" noChangeArrowheads="1"/>
          </p:cNvSpPr>
          <p:nvPr>
            <p:ph type="subTitle" idx="1"/>
          </p:nvPr>
        </p:nvSpPr>
        <p:spPr>
          <a:xfrm>
            <a:off x="2326595" y="4884056"/>
            <a:ext cx="6191476" cy="676275"/>
          </a:xfrm>
        </p:spPr>
        <p:txBody>
          <a:bodyPr/>
          <a:lstStyle>
            <a:lvl1pPr marL="0" indent="0" algn="r">
              <a:buFontTx/>
              <a:buNone/>
              <a:defRPr sz="2000"/>
            </a:lvl1pPr>
          </a:lstStyle>
          <a:p>
            <a:r>
              <a:rPr lang="nl-BE" dirty="0"/>
              <a:t>Auteur</a:t>
            </a:r>
          </a:p>
          <a:p>
            <a:r>
              <a:rPr lang="nl-BE" dirty="0"/>
              <a:t>Versie</a:t>
            </a:r>
            <a:endParaRPr lang="nl-NL" dirty="0"/>
          </a:p>
        </p:txBody>
      </p:sp>
      <p:sp>
        <p:nvSpPr>
          <p:cNvPr id="203780" name="Rectangle 4"/>
          <p:cNvSpPr>
            <a:spLocks noGrp="1" noChangeArrowheads="1"/>
          </p:cNvSpPr>
          <p:nvPr>
            <p:ph type="dt" sz="half" idx="2"/>
          </p:nvPr>
        </p:nvSpPr>
        <p:spPr>
          <a:xfrm>
            <a:off x="6364515" y="5621111"/>
            <a:ext cx="2133600" cy="476250"/>
          </a:xfrm>
          <a:prstGeom prst="rect">
            <a:avLst/>
          </a:prstGeom>
        </p:spPr>
        <p:txBody>
          <a:bodyPr/>
          <a:lstStyle>
            <a:lvl1pPr algn="r">
              <a:defRPr>
                <a:solidFill>
                  <a:srgbClr val="777777"/>
                </a:solidFill>
              </a:defRPr>
            </a:lvl1pPr>
          </a:lstStyle>
          <a:p>
            <a:endParaRPr lang="en-US" dirty="0"/>
          </a:p>
        </p:txBody>
      </p:sp>
      <p:pic>
        <p:nvPicPr>
          <p:cNvPr id="7" name="Picture 6" descr="rty_color-big.gif"/>
          <p:cNvPicPr>
            <a:picLocks noChangeAspect="1"/>
          </p:cNvPicPr>
          <p:nvPr userDrawn="1"/>
        </p:nvPicPr>
        <p:blipFill>
          <a:blip r:embed="rId2"/>
          <a:stretch>
            <a:fillRect/>
          </a:stretch>
        </p:blipFill>
        <p:spPr>
          <a:xfrm>
            <a:off x="3434899" y="999672"/>
            <a:ext cx="5112204" cy="25109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nl-BE"/>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F76BC49-A571-4CFB-B11F-1F4141A717E5}" type="slidenum">
              <a:rPr lang="nl-NL"/>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D03A994-85A1-4282-9BDE-716779D2B3D8}" type="slidenum">
              <a:rPr lang="nl-NL"/>
              <a:pPr/>
              <a:t>‹#›</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C121B71-F282-480F-9292-F09C3D391434}" type="slidenum">
              <a:rPr lang="nl-NL"/>
              <a:pPr/>
              <a:t>‹#›</a:t>
            </a:fld>
            <a:endParaRPr lang="nl-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B55085C5-5CD4-4E02-A731-6667B2E6B6BD}" type="slidenum">
              <a:rPr lang="nl-NL"/>
              <a:pPr/>
              <a:t>‹#›</a:t>
            </a:fld>
            <a:endParaRPr lang="nl-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lvl1pPr>
              <a:defRPr/>
            </a:lvl1pPr>
          </a:lstStyle>
          <a:p>
            <a:endParaRPr lang="nl-NL"/>
          </a:p>
        </p:txBody>
      </p:sp>
      <p:sp>
        <p:nvSpPr>
          <p:cNvPr id="8" name="Footer Placeholder 7"/>
          <p:cNvSpPr>
            <a:spLocks noGrp="1"/>
          </p:cNvSpPr>
          <p:nvPr>
            <p:ph type="ftr" sz="quarter" idx="11"/>
          </p:nvPr>
        </p:nvSpPr>
        <p:spPr/>
        <p:txBody>
          <a:bodyPr/>
          <a:lstStyle>
            <a:lvl1pPr>
              <a:defRPr/>
            </a:lvl1pPr>
          </a:lstStyle>
          <a:p>
            <a:endParaRPr lang="nl-NL"/>
          </a:p>
        </p:txBody>
      </p:sp>
      <p:sp>
        <p:nvSpPr>
          <p:cNvPr id="9" name="Slide Number Placeholder 8"/>
          <p:cNvSpPr>
            <a:spLocks noGrp="1"/>
          </p:cNvSpPr>
          <p:nvPr>
            <p:ph type="sldNum" sz="quarter" idx="12"/>
          </p:nvPr>
        </p:nvSpPr>
        <p:spPr/>
        <p:txBody>
          <a:bodyPr/>
          <a:lstStyle>
            <a:lvl1pPr>
              <a:defRPr/>
            </a:lvl1pPr>
          </a:lstStyle>
          <a:p>
            <a:fld id="{7E14D4E9-1DDC-4A9E-87E7-4A2BFB182880}" type="slidenum">
              <a:rPr lang="nl-NL"/>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943" y="274638"/>
            <a:ext cx="8236857" cy="1104219"/>
          </a:xfrm>
        </p:spPr>
        <p:txBody>
          <a:bodyPr/>
          <a:lstStyle/>
          <a:p>
            <a:r>
              <a:rPr lang="en-US" dirty="0" smtClean="0"/>
              <a:t>Click to edit Master title style</a:t>
            </a:r>
            <a:endParaRPr lang="nl-BE" dirty="0"/>
          </a:p>
        </p:txBody>
      </p:sp>
      <p:sp>
        <p:nvSpPr>
          <p:cNvPr id="3" name="Content Placeholder 2"/>
          <p:cNvSpPr>
            <a:spLocks noGrp="1"/>
          </p:cNvSpPr>
          <p:nvPr>
            <p:ph idx="1"/>
          </p:nvPr>
        </p:nvSpPr>
        <p:spPr>
          <a:xfrm>
            <a:off x="500743"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lvl1pPr>
              <a:defRPr/>
            </a:lvl1pPr>
          </a:lstStyle>
          <a:p>
            <a:endParaRPr lang="nl-NL"/>
          </a:p>
        </p:txBody>
      </p:sp>
      <p:sp>
        <p:nvSpPr>
          <p:cNvPr id="4" name="Footer Placeholder 3"/>
          <p:cNvSpPr>
            <a:spLocks noGrp="1"/>
          </p:cNvSpPr>
          <p:nvPr>
            <p:ph type="ftr" sz="quarter" idx="11"/>
          </p:nvPr>
        </p:nvSpPr>
        <p:spPr/>
        <p:txBody>
          <a:bodyPr/>
          <a:lstStyle>
            <a:lvl1pPr>
              <a:defRPr/>
            </a:lvl1pPr>
          </a:lstStyle>
          <a:p>
            <a:endParaRPr lang="nl-NL"/>
          </a:p>
        </p:txBody>
      </p:sp>
      <p:sp>
        <p:nvSpPr>
          <p:cNvPr id="5" name="Slide Number Placeholder 4"/>
          <p:cNvSpPr>
            <a:spLocks noGrp="1"/>
          </p:cNvSpPr>
          <p:nvPr>
            <p:ph type="sldNum" sz="quarter" idx="12"/>
          </p:nvPr>
        </p:nvSpPr>
        <p:spPr/>
        <p:txBody>
          <a:bodyPr/>
          <a:lstStyle>
            <a:lvl1pPr>
              <a:defRPr/>
            </a:lvl1pPr>
          </a:lstStyle>
          <a:p>
            <a:fld id="{9566D5DD-8551-494B-9C47-5F47ED00395E}" type="slidenum">
              <a:rPr lang="nl-NL"/>
              <a:pPr/>
              <a:t>‹#›</a:t>
            </a:fld>
            <a:endParaRPr lang="nl-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nl-NL"/>
          </a:p>
        </p:txBody>
      </p:sp>
      <p:sp>
        <p:nvSpPr>
          <p:cNvPr id="3" name="Footer Placeholder 2"/>
          <p:cNvSpPr>
            <a:spLocks noGrp="1"/>
          </p:cNvSpPr>
          <p:nvPr>
            <p:ph type="ftr" sz="quarter" idx="11"/>
          </p:nvPr>
        </p:nvSpPr>
        <p:spPr/>
        <p:txBody>
          <a:bodyPr/>
          <a:lstStyle>
            <a:lvl1pPr>
              <a:defRPr/>
            </a:lvl1pPr>
          </a:lstStyle>
          <a:p>
            <a:endParaRPr lang="nl-NL"/>
          </a:p>
        </p:txBody>
      </p:sp>
      <p:sp>
        <p:nvSpPr>
          <p:cNvPr id="4" name="Slide Number Placeholder 3"/>
          <p:cNvSpPr>
            <a:spLocks noGrp="1"/>
          </p:cNvSpPr>
          <p:nvPr>
            <p:ph type="sldNum" sz="quarter" idx="12"/>
          </p:nvPr>
        </p:nvSpPr>
        <p:spPr/>
        <p:txBody>
          <a:bodyPr/>
          <a:lstStyle>
            <a:lvl1pPr>
              <a:defRPr/>
            </a:lvl1pPr>
          </a:lstStyle>
          <a:p>
            <a:fld id="{63848A8F-4EA8-405F-907F-EB5918718504}" type="slidenum">
              <a:rPr lang="nl-NL"/>
              <a:pPr/>
              <a:t>‹#›</a:t>
            </a:fld>
            <a:endParaRPr lang="nl-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2D818B55-9C9D-411D-B2F9-2F548C2BCEF7}" type="slidenum">
              <a:rPr lang="nl-NL"/>
              <a:pPr/>
              <a:t>‹#›</a:t>
            </a:fld>
            <a:endParaRPr lang="nl-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74780EDF-4ED4-44F0-A531-E4CF7B0EFBB0}" type="slidenum">
              <a:rPr lang="nl-NL"/>
              <a:pPr/>
              <a:t>‹#›</a:t>
            </a:fld>
            <a:endParaRPr lang="nl-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5783D8E-24A8-4EB5-B214-EDFE0E05ABB1}" type="slidenum">
              <a:rPr lang="nl-NL"/>
              <a:pPr/>
              <a:t>‹#›</a:t>
            </a:fld>
            <a:endParaRPr lang="nl-N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477E0115-9D52-4AB6-A9A5-74E9C325305D}" type="slidenum">
              <a:rPr lang="nl-NL"/>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Titel presentatie</a:t>
            </a:r>
          </a:p>
        </p:txBody>
      </p:sp>
      <p:sp>
        <p:nvSpPr>
          <p:cNvPr id="1027" name="Rectangle 3"/>
          <p:cNvSpPr>
            <a:spLocks noGrp="1" noChangeArrowheads="1"/>
          </p:cNvSpPr>
          <p:nvPr>
            <p:ph type="body" idx="1"/>
          </p:nvPr>
        </p:nvSpPr>
        <p:spPr bwMode="auto">
          <a:xfrm>
            <a:off x="500743" y="158568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Sub </a:t>
            </a:r>
            <a:r>
              <a:rPr lang="en-US" dirty="0" err="1" smtClean="0"/>
              <a:t>titel</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Picture 6" descr="rty_color-big.gif"/>
          <p:cNvPicPr>
            <a:picLocks noChangeAspect="1"/>
          </p:cNvPicPr>
          <p:nvPr userDrawn="1"/>
        </p:nvPicPr>
        <p:blipFill>
          <a:blip r:embed="rId16"/>
          <a:stretch>
            <a:fillRect/>
          </a:stretch>
        </p:blipFill>
        <p:spPr>
          <a:xfrm>
            <a:off x="6792094" y="5863771"/>
            <a:ext cx="2024199" cy="99422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4" r:id="rId14"/>
  </p:sldLayoutIdLst>
  <p:txStyles>
    <p:titleStyle>
      <a:lvl1pPr algn="r" rtl="0" fontAlgn="base">
        <a:spcBef>
          <a:spcPct val="0"/>
        </a:spcBef>
        <a:spcAft>
          <a:spcPct val="0"/>
        </a:spcAft>
        <a:defRPr sz="4400">
          <a:solidFill>
            <a:srgbClr val="777777"/>
          </a:solidFill>
          <a:latin typeface="+mj-lt"/>
          <a:ea typeface="+mj-ea"/>
          <a:cs typeface="+mj-cs"/>
        </a:defRPr>
      </a:lvl1pPr>
      <a:lvl2pPr algn="r" rtl="0" fontAlgn="base">
        <a:spcBef>
          <a:spcPct val="0"/>
        </a:spcBef>
        <a:spcAft>
          <a:spcPct val="0"/>
        </a:spcAft>
        <a:defRPr sz="4400">
          <a:solidFill>
            <a:srgbClr val="777777"/>
          </a:solidFill>
          <a:latin typeface="Arial" charset="0"/>
        </a:defRPr>
      </a:lvl2pPr>
      <a:lvl3pPr algn="r" rtl="0" fontAlgn="base">
        <a:spcBef>
          <a:spcPct val="0"/>
        </a:spcBef>
        <a:spcAft>
          <a:spcPct val="0"/>
        </a:spcAft>
        <a:defRPr sz="4400">
          <a:solidFill>
            <a:srgbClr val="777777"/>
          </a:solidFill>
          <a:latin typeface="Arial" charset="0"/>
        </a:defRPr>
      </a:lvl3pPr>
      <a:lvl4pPr algn="r" rtl="0" fontAlgn="base">
        <a:spcBef>
          <a:spcPct val="0"/>
        </a:spcBef>
        <a:spcAft>
          <a:spcPct val="0"/>
        </a:spcAft>
        <a:defRPr sz="4400">
          <a:solidFill>
            <a:srgbClr val="777777"/>
          </a:solidFill>
          <a:latin typeface="Arial" charset="0"/>
        </a:defRPr>
      </a:lvl4pPr>
      <a:lvl5pPr algn="r" rtl="0" fontAlgn="base">
        <a:spcBef>
          <a:spcPct val="0"/>
        </a:spcBef>
        <a:spcAft>
          <a:spcPct val="0"/>
        </a:spcAft>
        <a:defRPr sz="4400">
          <a:solidFill>
            <a:srgbClr val="777777"/>
          </a:solidFill>
          <a:latin typeface="Arial" charset="0"/>
        </a:defRPr>
      </a:lvl5pPr>
      <a:lvl6pPr marL="457200" algn="r" rtl="0" fontAlgn="base">
        <a:spcBef>
          <a:spcPct val="0"/>
        </a:spcBef>
        <a:spcAft>
          <a:spcPct val="0"/>
        </a:spcAft>
        <a:defRPr sz="4400">
          <a:solidFill>
            <a:srgbClr val="777777"/>
          </a:solidFill>
          <a:latin typeface="Arial" charset="0"/>
        </a:defRPr>
      </a:lvl6pPr>
      <a:lvl7pPr marL="914400" algn="r" rtl="0" fontAlgn="base">
        <a:spcBef>
          <a:spcPct val="0"/>
        </a:spcBef>
        <a:spcAft>
          <a:spcPct val="0"/>
        </a:spcAft>
        <a:defRPr sz="4400">
          <a:solidFill>
            <a:srgbClr val="777777"/>
          </a:solidFill>
          <a:latin typeface="Arial" charset="0"/>
        </a:defRPr>
      </a:lvl7pPr>
      <a:lvl8pPr marL="1371600" algn="r" rtl="0" fontAlgn="base">
        <a:spcBef>
          <a:spcPct val="0"/>
        </a:spcBef>
        <a:spcAft>
          <a:spcPct val="0"/>
        </a:spcAft>
        <a:defRPr sz="4400">
          <a:solidFill>
            <a:srgbClr val="777777"/>
          </a:solidFill>
          <a:latin typeface="Arial" charset="0"/>
        </a:defRPr>
      </a:lvl8pPr>
      <a:lvl9pPr marL="1828800" algn="r" rtl="0" fontAlgn="base">
        <a:spcBef>
          <a:spcPct val="0"/>
        </a:spcBef>
        <a:spcAft>
          <a:spcPct val="0"/>
        </a:spcAft>
        <a:defRPr sz="4400">
          <a:solidFill>
            <a:srgbClr val="777777"/>
          </a:solidFill>
          <a:latin typeface="Arial" charset="0"/>
        </a:defRPr>
      </a:lvl9pPr>
    </p:titleStyle>
    <p:bodyStyle>
      <a:lvl1pPr marL="342900" indent="-342900" algn="l" rtl="0" fontAlgn="base">
        <a:spcBef>
          <a:spcPct val="20000"/>
        </a:spcBef>
        <a:spcAft>
          <a:spcPct val="0"/>
        </a:spcAft>
        <a:buChar char="•"/>
        <a:defRPr sz="3200">
          <a:solidFill>
            <a:srgbClr val="777777"/>
          </a:solidFill>
          <a:latin typeface="+mn-lt"/>
          <a:ea typeface="+mn-ea"/>
          <a:cs typeface="+mn-cs"/>
        </a:defRPr>
      </a:lvl1pPr>
      <a:lvl2pPr marL="742950" indent="-285750" algn="l" rtl="0" fontAlgn="base">
        <a:spcBef>
          <a:spcPct val="20000"/>
        </a:spcBef>
        <a:spcAft>
          <a:spcPct val="0"/>
        </a:spcAft>
        <a:buChar char="–"/>
        <a:defRPr sz="2800">
          <a:solidFill>
            <a:srgbClr val="777777"/>
          </a:solidFill>
          <a:latin typeface="+mn-lt"/>
        </a:defRPr>
      </a:lvl2pPr>
      <a:lvl3pPr marL="1143000" indent="-228600" algn="l" rtl="0" fontAlgn="base">
        <a:spcBef>
          <a:spcPct val="20000"/>
        </a:spcBef>
        <a:spcAft>
          <a:spcPct val="0"/>
        </a:spcAft>
        <a:buChar char="•"/>
        <a:defRPr sz="2400">
          <a:solidFill>
            <a:srgbClr val="777777"/>
          </a:solidFill>
          <a:latin typeface="+mn-lt"/>
        </a:defRPr>
      </a:lvl3pPr>
      <a:lvl4pPr marL="1600200" indent="-228600" algn="l" rtl="0" fontAlgn="base">
        <a:spcBef>
          <a:spcPct val="20000"/>
        </a:spcBef>
        <a:spcAft>
          <a:spcPct val="0"/>
        </a:spcAft>
        <a:buChar char="–"/>
        <a:defRPr sz="2000">
          <a:solidFill>
            <a:srgbClr val="777777"/>
          </a:solidFill>
          <a:latin typeface="+mn-lt"/>
        </a:defRPr>
      </a:lvl4pPr>
      <a:lvl5pPr marL="2057400" indent="-228600" algn="l" rtl="0" fontAlgn="base">
        <a:spcBef>
          <a:spcPct val="20000"/>
        </a:spcBef>
        <a:spcAft>
          <a:spcPct val="0"/>
        </a:spcAft>
        <a:buChar char="»"/>
        <a:defRPr sz="2000">
          <a:solidFill>
            <a:srgbClr val="777777"/>
          </a:solidFill>
          <a:latin typeface="+mn-lt"/>
        </a:defRPr>
      </a:lvl5pPr>
      <a:lvl6pPr marL="2514600" indent="-228600" algn="l" rtl="0" fontAlgn="base">
        <a:spcBef>
          <a:spcPct val="20000"/>
        </a:spcBef>
        <a:spcAft>
          <a:spcPct val="0"/>
        </a:spcAft>
        <a:buChar char="»"/>
        <a:defRPr sz="2000">
          <a:solidFill>
            <a:srgbClr val="777777"/>
          </a:solidFill>
          <a:latin typeface="+mn-lt"/>
        </a:defRPr>
      </a:lvl6pPr>
      <a:lvl7pPr marL="2971800" indent="-228600" algn="l" rtl="0" fontAlgn="base">
        <a:spcBef>
          <a:spcPct val="20000"/>
        </a:spcBef>
        <a:spcAft>
          <a:spcPct val="0"/>
        </a:spcAft>
        <a:buChar char="»"/>
        <a:defRPr sz="2000">
          <a:solidFill>
            <a:srgbClr val="777777"/>
          </a:solidFill>
          <a:latin typeface="+mn-lt"/>
        </a:defRPr>
      </a:lvl7pPr>
      <a:lvl8pPr marL="3429000" indent="-228600" algn="l" rtl="0" fontAlgn="base">
        <a:spcBef>
          <a:spcPct val="20000"/>
        </a:spcBef>
        <a:spcAft>
          <a:spcPct val="0"/>
        </a:spcAft>
        <a:buChar char="»"/>
        <a:defRPr sz="2000">
          <a:solidFill>
            <a:srgbClr val="777777"/>
          </a:solidFill>
          <a:latin typeface="+mn-lt"/>
        </a:defRPr>
      </a:lvl8pPr>
      <a:lvl9pPr marL="3886200" indent="-228600" algn="l" rtl="0" fontAlgn="base">
        <a:spcBef>
          <a:spcPct val="20000"/>
        </a:spcBef>
        <a:spcAft>
          <a:spcPct val="0"/>
        </a:spcAft>
        <a:buChar char="»"/>
        <a:defRPr sz="2000">
          <a:solidFill>
            <a:srgbClr val="777777"/>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Click to edit Master title style</a:t>
            </a:r>
          </a:p>
        </p:txBody>
      </p:sp>
      <p:sp>
        <p:nvSpPr>
          <p:cNvPr id="204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2048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nl-NL"/>
          </a:p>
        </p:txBody>
      </p:sp>
      <p:sp>
        <p:nvSpPr>
          <p:cNvPr id="2048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nl-NL"/>
          </a:p>
        </p:txBody>
      </p:sp>
      <p:sp>
        <p:nvSpPr>
          <p:cNvPr id="2048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3C3D88-8DF4-4D9F-85DE-39067DDB9890}" type="slidenum">
              <a:rPr lang="nl-NL"/>
              <a:pPr/>
              <a:t>‹#›</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defRPr>
      </a:lvl2pPr>
      <a:lvl3pPr algn="ctr" rtl="0" fontAlgn="base">
        <a:spcBef>
          <a:spcPct val="0"/>
        </a:spcBef>
        <a:spcAft>
          <a:spcPct val="0"/>
        </a:spcAft>
        <a:defRPr sz="4000" b="1">
          <a:solidFill>
            <a:schemeClr val="tx2"/>
          </a:solidFill>
          <a:latin typeface="Arial" charset="0"/>
        </a:defRPr>
      </a:lvl3pPr>
      <a:lvl4pPr algn="ctr" rtl="0" fontAlgn="base">
        <a:spcBef>
          <a:spcPct val="0"/>
        </a:spcBef>
        <a:spcAft>
          <a:spcPct val="0"/>
        </a:spcAft>
        <a:defRPr sz="4000" b="1">
          <a:solidFill>
            <a:schemeClr val="tx2"/>
          </a:solidFill>
          <a:latin typeface="Arial" charset="0"/>
        </a:defRPr>
      </a:lvl4pPr>
      <a:lvl5pPr algn="ctr" rtl="0" fontAlgn="base">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23.xml"/><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jpe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jpeg"/><Relationship Id="rId14" Type="http://schemas.openxmlformats.org/officeDocument/2006/relationships/image" Target="../media/image9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channel9.msdn.com/ShowPost.aspx?PostID=15306"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38.png"/><Relationship Id="rId3" Type="http://schemas.openxmlformats.org/officeDocument/2006/relationships/image" Target="../media/image11.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image" Target="../media/image35.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 Id="rId27"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ctrTitle"/>
          </p:nvPr>
        </p:nvSpPr>
        <p:spPr>
          <a:xfrm>
            <a:off x="1173841" y="3810000"/>
            <a:ext cx="7456715" cy="1879600"/>
          </a:xfrm>
        </p:spPr>
        <p:txBody>
          <a:bodyPr/>
          <a:lstStyle/>
          <a:p>
            <a:r>
              <a:rPr lang="nl-BE" sz="4000" b="1" dirty="0" smtClean="0"/>
              <a:t>Routes and Networks</a:t>
            </a:r>
            <a:br>
              <a:rPr lang="nl-BE" sz="4000" b="1" dirty="0" smtClean="0"/>
            </a:br>
            <a:r>
              <a:rPr lang="nl-BE" sz="4000" b="1" dirty="0" smtClean="0"/>
              <a:t> </a:t>
            </a:r>
            <a:r>
              <a:rPr lang="nl-BE" sz="4000" b="1" dirty="0" err="1" smtClean="0"/>
              <a:t>for</a:t>
            </a:r>
            <a:r>
              <a:rPr lang="nl-BE" sz="4000" b="1" dirty="0" smtClean="0"/>
              <a:t> </a:t>
            </a:r>
            <a:r>
              <a:rPr lang="nl-BE" sz="4000" b="1" dirty="0" err="1" smtClean="0"/>
              <a:t>Outdoor</a:t>
            </a:r>
            <a:r>
              <a:rPr lang="nl-BE" sz="4000" b="1" dirty="0" smtClean="0"/>
              <a:t> </a:t>
            </a:r>
            <a:r>
              <a:rPr lang="nl-BE" sz="4000" b="1" dirty="0" err="1" smtClean="0"/>
              <a:t>Navigation</a:t>
            </a:r>
            <a:r>
              <a:rPr lang="nl-BE" sz="3200" dirty="0" smtClean="0"/>
              <a:t/>
            </a:r>
            <a:br>
              <a:rPr lang="nl-BE" sz="3200" dirty="0" smtClean="0"/>
            </a:br>
            <a:r>
              <a:rPr lang="nl-BE" sz="1600" dirty="0" smtClean="0"/>
              <a:t/>
            </a:r>
            <a:br>
              <a:rPr lang="nl-BE" sz="1600" dirty="0" smtClean="0"/>
            </a:br>
            <a:r>
              <a:rPr lang="nl-BE" sz="2000" b="1" dirty="0" smtClean="0"/>
              <a:t>A Company </a:t>
            </a:r>
            <a:r>
              <a:rPr lang="nl-BE" sz="2000" b="1" dirty="0" err="1" smtClean="0"/>
              <a:t>Presentation</a:t>
            </a:r>
            <a:endParaRPr lang="nl-NL" sz="2000" b="1" dirty="0"/>
          </a:p>
        </p:txBody>
      </p:sp>
      <p:sp>
        <p:nvSpPr>
          <p:cNvPr id="325635" name="Rectangle 3"/>
          <p:cNvSpPr>
            <a:spLocks noGrp="1" noChangeArrowheads="1"/>
          </p:cNvSpPr>
          <p:nvPr>
            <p:ph type="subTitle" idx="1"/>
          </p:nvPr>
        </p:nvSpPr>
        <p:spPr>
          <a:xfrm>
            <a:off x="2326595" y="5849257"/>
            <a:ext cx="6191476" cy="551544"/>
          </a:xfrm>
        </p:spPr>
        <p:txBody>
          <a:bodyPr/>
          <a:lstStyle/>
          <a:p>
            <a:r>
              <a:rPr lang="nl-BE" sz="1600" dirty="0" smtClean="0"/>
              <a:t>v.1.02</a:t>
            </a:r>
            <a:endParaRPr lang="nl-NL"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MyFirstWalk"/>
          <p:cNvPicPr>
            <a:picLocks noChangeAspect="1" noChangeArrowheads="1"/>
          </p:cNvPicPr>
          <p:nvPr/>
        </p:nvPicPr>
        <p:blipFill>
          <a:blip r:embed="rId3"/>
          <a:srcRect/>
          <a:stretch>
            <a:fillRect/>
          </a:stretch>
        </p:blipFill>
        <p:spPr bwMode="auto">
          <a:xfrm>
            <a:off x="2448832" y="1833335"/>
            <a:ext cx="5897562" cy="3878263"/>
          </a:xfrm>
          <a:prstGeom prst="rect">
            <a:avLst/>
          </a:prstGeom>
          <a:noFill/>
        </p:spPr>
      </p:pic>
      <p:sp>
        <p:nvSpPr>
          <p:cNvPr id="431107" name="AutoShape 3"/>
          <p:cNvSpPr>
            <a:spLocks noChangeArrowheads="1"/>
          </p:cNvSpPr>
          <p:nvPr/>
        </p:nvSpPr>
        <p:spPr bwMode="auto">
          <a:xfrm>
            <a:off x="6822394" y="2374673"/>
            <a:ext cx="1873250" cy="1417637"/>
          </a:xfrm>
          <a:prstGeom prst="wedgeRoundRectCallout">
            <a:avLst>
              <a:gd name="adj1" fmla="val -92713"/>
              <a:gd name="adj2" fmla="val 13046"/>
              <a:gd name="adj3" fmla="val 16667"/>
            </a:avLst>
          </a:prstGeom>
          <a:solidFill>
            <a:schemeClr val="accent1"/>
          </a:solidFill>
          <a:ln w="9525">
            <a:solidFill>
              <a:schemeClr val="tx1"/>
            </a:solidFill>
            <a:miter lim="800000"/>
            <a:headEnd/>
            <a:tailEnd/>
          </a:ln>
          <a:effectLst/>
        </p:spPr>
        <p:txBody>
          <a:bodyPr/>
          <a:lstStyle/>
          <a:p>
            <a:r>
              <a:rPr lang="nl-NL" sz="800"/>
              <a:t>De Stad  Gent en de afdeling Bovenschelde van het ministerie van de Vlaamse Gemeenschap hebben het plan opgevat om de gedempte Nederschelde tussen het Bisdomplein en de Nieuwbrugkaai opnieuw open te leggen en zo de vroegere monding tussen Schelde en Leie opnieuw te herstellen. </a:t>
            </a:r>
            <a:endParaRPr lang="en-US" sz="800"/>
          </a:p>
        </p:txBody>
      </p:sp>
      <p:sp>
        <p:nvSpPr>
          <p:cNvPr id="431108" name="AutoShape 4"/>
          <p:cNvSpPr>
            <a:spLocks noChangeArrowheads="1"/>
          </p:cNvSpPr>
          <p:nvPr/>
        </p:nvSpPr>
        <p:spPr bwMode="auto">
          <a:xfrm>
            <a:off x="6735082" y="1174523"/>
            <a:ext cx="1843087" cy="795337"/>
          </a:xfrm>
          <a:prstGeom prst="wedgeRoundRectCallout">
            <a:avLst>
              <a:gd name="adj1" fmla="val -92551"/>
              <a:gd name="adj2" fmla="val 164171"/>
              <a:gd name="adj3" fmla="val 16667"/>
            </a:avLst>
          </a:prstGeom>
          <a:solidFill>
            <a:schemeClr val="accent1"/>
          </a:solidFill>
          <a:ln w="9525">
            <a:solidFill>
              <a:schemeClr val="tx1"/>
            </a:solidFill>
            <a:miter lim="800000"/>
            <a:headEnd/>
            <a:tailEnd/>
          </a:ln>
          <a:effectLst/>
        </p:spPr>
        <p:txBody>
          <a:bodyPr/>
          <a:lstStyle/>
          <a:p>
            <a:r>
              <a:rPr lang="nl-NL" sz="800"/>
              <a:t>De Vrijdagmarkt wordt sterk geassocieerd met Jacob van Artevelde, maar voor een lange tijd stond hier het standbeeld van Keizer Karel kunnen zijn. </a:t>
            </a:r>
            <a:endParaRPr lang="en-US" sz="800"/>
          </a:p>
        </p:txBody>
      </p:sp>
      <p:sp>
        <p:nvSpPr>
          <p:cNvPr id="431109" name="AutoShape 5"/>
          <p:cNvSpPr>
            <a:spLocks noChangeArrowheads="1"/>
          </p:cNvSpPr>
          <p:nvPr/>
        </p:nvSpPr>
        <p:spPr bwMode="auto">
          <a:xfrm>
            <a:off x="2193244" y="1231673"/>
            <a:ext cx="2617788" cy="973137"/>
          </a:xfrm>
          <a:prstGeom prst="wedgeRoundRectCallout">
            <a:avLst>
              <a:gd name="adj1" fmla="val 39144"/>
              <a:gd name="adj2" fmla="val 110361"/>
              <a:gd name="adj3" fmla="val 16667"/>
            </a:avLst>
          </a:prstGeom>
          <a:solidFill>
            <a:schemeClr val="accent1"/>
          </a:solidFill>
          <a:ln w="9525">
            <a:solidFill>
              <a:schemeClr val="tx1"/>
            </a:solidFill>
            <a:miter lim="800000"/>
            <a:headEnd/>
            <a:tailEnd/>
          </a:ln>
          <a:effectLst/>
        </p:spPr>
        <p:txBody>
          <a:bodyPr/>
          <a:lstStyle/>
          <a:p>
            <a:r>
              <a:rPr lang="nl-NL" sz="800" dirty="0"/>
              <a:t>Als versterking tegen de </a:t>
            </a:r>
            <a:r>
              <a:rPr lang="nl-NL" sz="800" dirty="0" err="1"/>
              <a:t>vikingen</a:t>
            </a:r>
            <a:r>
              <a:rPr lang="nl-NL" sz="800" dirty="0"/>
              <a:t> bouwde de graaf van Vlaanderen in de tiende eeuw een motte (houten burcht), voorganger van het Gravensteen uit de twaalfde eeuw. Eromheen leefden zijn horige leerwerkers. In de motte werd de oogst van de naburige …..</a:t>
            </a:r>
            <a:endParaRPr lang="en-US" sz="800" dirty="0"/>
          </a:p>
        </p:txBody>
      </p:sp>
      <p:sp>
        <p:nvSpPr>
          <p:cNvPr id="431110" name="AutoShape 6"/>
          <p:cNvSpPr>
            <a:spLocks noChangeArrowheads="1"/>
          </p:cNvSpPr>
          <p:nvPr/>
        </p:nvSpPr>
        <p:spPr bwMode="auto">
          <a:xfrm>
            <a:off x="3772807" y="4640035"/>
            <a:ext cx="2098675" cy="946150"/>
          </a:xfrm>
          <a:prstGeom prst="wedgeRoundRectCallout">
            <a:avLst>
              <a:gd name="adj1" fmla="val 27079"/>
              <a:gd name="adj2" fmla="val -113421"/>
              <a:gd name="adj3" fmla="val 16667"/>
            </a:avLst>
          </a:prstGeom>
          <a:solidFill>
            <a:schemeClr val="accent1"/>
          </a:solidFill>
          <a:ln w="9525">
            <a:solidFill>
              <a:schemeClr val="tx1"/>
            </a:solidFill>
            <a:miter lim="800000"/>
            <a:headEnd/>
            <a:tailEnd/>
          </a:ln>
          <a:effectLst/>
        </p:spPr>
        <p:txBody>
          <a:bodyPr/>
          <a:lstStyle/>
          <a:p>
            <a:r>
              <a:rPr lang="nl-NL" sz="800"/>
              <a:t>In de Gentse Veldstraat en haar wijde omgeving bevond zich de hoogste concentratie aan (al dan niet verdachte) Rendez-vous huizen en publieke huizen. Met vier rendez-vous huizen, veertien verdachte</a:t>
            </a:r>
            <a:endParaRPr lang="en-US" sz="800"/>
          </a:p>
        </p:txBody>
      </p:sp>
      <p:sp>
        <p:nvSpPr>
          <p:cNvPr id="431111" name="AutoShape 7"/>
          <p:cNvSpPr>
            <a:spLocks noChangeArrowheads="1"/>
          </p:cNvSpPr>
          <p:nvPr/>
        </p:nvSpPr>
        <p:spPr bwMode="auto">
          <a:xfrm>
            <a:off x="5974669" y="4166960"/>
            <a:ext cx="2474913" cy="1493838"/>
          </a:xfrm>
          <a:prstGeom prst="wedgeRoundRectCallout">
            <a:avLst>
              <a:gd name="adj1" fmla="val -51412"/>
              <a:gd name="adj2" fmla="val -86556"/>
              <a:gd name="adj3" fmla="val 16667"/>
            </a:avLst>
          </a:prstGeom>
          <a:solidFill>
            <a:schemeClr val="accent1"/>
          </a:solidFill>
          <a:ln w="9525">
            <a:solidFill>
              <a:schemeClr val="tx1"/>
            </a:solidFill>
            <a:miter lim="800000"/>
            <a:headEnd/>
            <a:tailEnd/>
          </a:ln>
          <a:effectLst/>
        </p:spPr>
        <p:txBody>
          <a:bodyPr/>
          <a:lstStyle/>
          <a:p>
            <a:pPr algn="l"/>
            <a:r>
              <a:rPr lang="nl-NL" sz="800"/>
              <a:t>De Sint-Baafskathedraal puilt uit van de kustschatten. </a:t>
            </a:r>
          </a:p>
          <a:p>
            <a:pPr algn="l"/>
            <a:endParaRPr lang="nl-NL" sz="800"/>
          </a:p>
          <a:p>
            <a:pPr algn="l"/>
            <a:r>
              <a:rPr lang="nl-NL" sz="800"/>
              <a:t>Het bekendst is ongetwijfeld "Het Lam Gods", het meesterwerk van de Vlaamse primitieven Hubert en Jan Van Eyck uit 1432. Dit kunstwerk werd geschilderd in opdracht van Judocus Vijdt, voorschepen van de stad Gent. Het werk was aangevat door Hubert Van Eyck, maar die overleed in 1429. Jan Van Eyck werkte het verder af. </a:t>
            </a:r>
            <a:endParaRPr lang="en-US" sz="800"/>
          </a:p>
        </p:txBody>
      </p:sp>
      <p:sp>
        <p:nvSpPr>
          <p:cNvPr id="431112" name="AutoShape 8"/>
          <p:cNvSpPr>
            <a:spLocks noChangeArrowheads="1"/>
          </p:cNvSpPr>
          <p:nvPr/>
        </p:nvSpPr>
        <p:spPr bwMode="auto">
          <a:xfrm>
            <a:off x="4963432" y="1260248"/>
            <a:ext cx="1727200" cy="746125"/>
          </a:xfrm>
          <a:prstGeom prst="wedgeRoundRectCallout">
            <a:avLst>
              <a:gd name="adj1" fmla="val -8273"/>
              <a:gd name="adj2" fmla="val 109148"/>
              <a:gd name="adj3" fmla="val 16667"/>
            </a:avLst>
          </a:prstGeom>
          <a:solidFill>
            <a:schemeClr val="accent1"/>
          </a:solidFill>
          <a:ln w="9525">
            <a:solidFill>
              <a:schemeClr val="tx1"/>
            </a:solidFill>
            <a:miter lim="800000"/>
            <a:headEnd/>
            <a:tailEnd/>
          </a:ln>
          <a:effectLst/>
        </p:spPr>
        <p:txBody>
          <a:bodyPr/>
          <a:lstStyle/>
          <a:p>
            <a:r>
              <a:rPr lang="nl-NL" sz="800"/>
              <a:t>De textielbaron Juliaan Van Damme liet in 1911in het Drongenhof, aan de rand van het Patershol, een prachtig Art-Nouveau handelshuis bouwen. ..</a:t>
            </a:r>
            <a:endParaRPr lang="en-US" sz="800"/>
          </a:p>
        </p:txBody>
      </p:sp>
      <p:sp>
        <p:nvSpPr>
          <p:cNvPr id="431113" name="AutoShape 9"/>
          <p:cNvSpPr>
            <a:spLocks noChangeArrowheads="1"/>
          </p:cNvSpPr>
          <p:nvPr/>
        </p:nvSpPr>
        <p:spPr bwMode="auto">
          <a:xfrm>
            <a:off x="464457" y="3751035"/>
            <a:ext cx="1349375" cy="1135063"/>
          </a:xfrm>
          <a:prstGeom prst="wedgeRoundRectCallout">
            <a:avLst>
              <a:gd name="adj1" fmla="val 175884"/>
              <a:gd name="adj2" fmla="val -99093"/>
              <a:gd name="adj3" fmla="val 16667"/>
            </a:avLst>
          </a:prstGeom>
          <a:solidFill>
            <a:schemeClr val="accent1"/>
          </a:solidFill>
          <a:ln w="9525">
            <a:solidFill>
              <a:schemeClr val="tx1"/>
            </a:solidFill>
            <a:miter lim="800000"/>
            <a:headEnd/>
            <a:tailEnd/>
          </a:ln>
          <a:effectLst/>
        </p:spPr>
        <p:txBody>
          <a:bodyPr/>
          <a:lstStyle/>
          <a:p>
            <a:pPr algn="l"/>
            <a:r>
              <a:rPr lang="nl-NL" sz="800"/>
              <a:t>Hugo Claus verhuist zo'n dertig keer in zijn leven. Hij leefde ook een tijdje in Gent. Zijn geliefde café-plijsterplaats was de Hotsy Totsie aan de Poel. </a:t>
            </a:r>
            <a:endParaRPr lang="en-US" sz="800"/>
          </a:p>
        </p:txBody>
      </p:sp>
      <p:sp>
        <p:nvSpPr>
          <p:cNvPr id="431114" name="AutoShape 10"/>
          <p:cNvSpPr>
            <a:spLocks noChangeArrowheads="1"/>
          </p:cNvSpPr>
          <p:nvPr/>
        </p:nvSpPr>
        <p:spPr bwMode="auto">
          <a:xfrm>
            <a:off x="578757" y="1809523"/>
            <a:ext cx="1411287" cy="1701800"/>
          </a:xfrm>
          <a:prstGeom prst="wedgeRoundRectCallout">
            <a:avLst>
              <a:gd name="adj1" fmla="val 142125"/>
              <a:gd name="adj2" fmla="val -12222"/>
              <a:gd name="adj3" fmla="val 16667"/>
            </a:avLst>
          </a:prstGeom>
          <a:solidFill>
            <a:schemeClr val="accent1"/>
          </a:solidFill>
          <a:ln w="9525">
            <a:solidFill>
              <a:schemeClr val="tx1"/>
            </a:solidFill>
            <a:miter lim="800000"/>
            <a:headEnd/>
            <a:tailEnd/>
          </a:ln>
          <a:effectLst/>
        </p:spPr>
        <p:txBody>
          <a:bodyPr/>
          <a:lstStyle/>
          <a:p>
            <a:pPr algn="l"/>
            <a:r>
              <a:rPr lang="nl-NL" sz="800" dirty="0"/>
              <a:t>Tijdens de tweede helft van de 19de eeuw werd de druk van de </a:t>
            </a:r>
            <a:r>
              <a:rPr lang="nl-NL" sz="800" dirty="0" err="1"/>
              <a:t>uitdeinende</a:t>
            </a:r>
            <a:r>
              <a:rPr lang="nl-NL" sz="800" dirty="0"/>
              <a:t> bevolking op dit begijnhof alsmaar groter. De stedelijke overheid werkte urbanisatieplannen uit waardoor het </a:t>
            </a:r>
            <a:r>
              <a:rPr lang="nl-NL" sz="800" dirty="0" err="1"/>
              <a:t>Sint-Elisabethbegijnhof</a:t>
            </a:r>
            <a:r>
              <a:rPr lang="nl-NL" sz="800" dirty="0"/>
              <a:t> zijn gesloten karakter verloor. </a:t>
            </a:r>
            <a:endParaRPr lang="en-US" sz="800" dirty="0"/>
          </a:p>
        </p:txBody>
      </p:sp>
      <p:sp>
        <p:nvSpPr>
          <p:cNvPr id="431115" name="AutoShape 11"/>
          <p:cNvSpPr>
            <a:spLocks noChangeArrowheads="1"/>
          </p:cNvSpPr>
          <p:nvPr/>
        </p:nvSpPr>
        <p:spPr bwMode="auto">
          <a:xfrm>
            <a:off x="566057" y="5208360"/>
            <a:ext cx="2333625" cy="708025"/>
          </a:xfrm>
          <a:prstGeom prst="wedgeRoundRectCallout">
            <a:avLst>
              <a:gd name="adj1" fmla="val 96329"/>
              <a:gd name="adj2" fmla="val -227130"/>
              <a:gd name="adj3" fmla="val 16667"/>
            </a:avLst>
          </a:prstGeom>
          <a:solidFill>
            <a:schemeClr val="accent1"/>
          </a:solidFill>
          <a:ln w="9525">
            <a:solidFill>
              <a:schemeClr val="tx1"/>
            </a:solidFill>
            <a:miter lim="800000"/>
            <a:headEnd/>
            <a:tailEnd/>
          </a:ln>
          <a:effectLst/>
        </p:spPr>
        <p:txBody>
          <a:bodyPr/>
          <a:lstStyle/>
          <a:p>
            <a:r>
              <a:rPr lang="nl-NL" sz="800"/>
              <a:t>Het "Waterhuis aan de Bierkant" heeft een prachtige locatie aan de Leie, en een heerlijk terras bij mooi weer. Dit knus, bruin café biedt meer dan 150 biersoorten aan, maar je kan er ook terecht voor een hap.</a:t>
            </a:r>
            <a:endParaRPr lang="en-US" sz="800"/>
          </a:p>
        </p:txBody>
      </p:sp>
      <p:sp>
        <p:nvSpPr>
          <p:cNvPr id="431116" name="Text Box 12"/>
          <p:cNvSpPr txBox="1">
            <a:spLocks noChangeArrowheads="1"/>
          </p:cNvSpPr>
          <p:nvPr/>
        </p:nvSpPr>
        <p:spPr bwMode="auto">
          <a:xfrm>
            <a:off x="3232150" y="196850"/>
            <a:ext cx="5613400" cy="366713"/>
          </a:xfrm>
          <a:prstGeom prst="rect">
            <a:avLst/>
          </a:prstGeom>
          <a:noFill/>
          <a:ln w="9525" algn="ctr">
            <a:noFill/>
            <a:miter lim="800000"/>
            <a:headEnd/>
            <a:tailEnd/>
          </a:ln>
          <a:effectLst/>
        </p:spPr>
        <p:txBody>
          <a:bodyPr>
            <a:spAutoFit/>
          </a:bodyPr>
          <a:lstStyle/>
          <a:p>
            <a:endParaRPr lang="nl-BE"/>
          </a:p>
        </p:txBody>
      </p:sp>
      <p:sp>
        <p:nvSpPr>
          <p:cNvPr id="431117" name="Rectangle 13"/>
          <p:cNvSpPr>
            <a:spLocks noChangeArrowheads="1"/>
          </p:cNvSpPr>
          <p:nvPr/>
        </p:nvSpPr>
        <p:spPr bwMode="auto">
          <a:xfrm>
            <a:off x="514350" y="0"/>
            <a:ext cx="8229600" cy="1143000"/>
          </a:xfrm>
          <a:prstGeom prst="rect">
            <a:avLst/>
          </a:prstGeom>
          <a:noFill/>
          <a:ln w="9525">
            <a:noFill/>
            <a:miter lim="800000"/>
            <a:headEnd/>
            <a:tailEnd/>
          </a:ln>
          <a:effectLst/>
        </p:spPr>
        <p:txBody>
          <a:bodyPr anchor="ctr"/>
          <a:lstStyle/>
          <a:p>
            <a:pPr algn="r"/>
            <a:r>
              <a:rPr lang="nl-BE" sz="4000" b="1" dirty="0" smtClean="0">
                <a:solidFill>
                  <a:srgbClr val="777777"/>
                </a:solidFill>
              </a:rPr>
              <a:t>Routes</a:t>
            </a:r>
            <a:r>
              <a:rPr lang="nl-BE" sz="4000" dirty="0" smtClean="0">
                <a:solidFill>
                  <a:srgbClr val="777777"/>
                </a:solidFill>
              </a:rPr>
              <a:t/>
            </a:r>
            <a:br>
              <a:rPr lang="nl-BE" sz="4000" dirty="0" smtClean="0">
                <a:solidFill>
                  <a:srgbClr val="777777"/>
                </a:solidFill>
              </a:rPr>
            </a:br>
            <a:r>
              <a:rPr lang="nl-BE" sz="2400" b="1" dirty="0" err="1" smtClean="0">
                <a:solidFill>
                  <a:srgbClr val="777777"/>
                </a:solidFill>
              </a:rPr>
              <a:t>Geocoding</a:t>
            </a:r>
            <a:r>
              <a:rPr lang="nl-BE" sz="2400" b="1" dirty="0" smtClean="0">
                <a:solidFill>
                  <a:srgbClr val="777777"/>
                </a:solidFill>
              </a:rPr>
              <a:t> </a:t>
            </a:r>
            <a:r>
              <a:rPr lang="nl-BE" sz="2400" b="1" dirty="0" err="1">
                <a:solidFill>
                  <a:srgbClr val="777777"/>
                </a:solidFill>
              </a:rPr>
              <a:t>e</a:t>
            </a:r>
            <a:r>
              <a:rPr lang="nl-BE" sz="2400" b="1" dirty="0" err="1" smtClean="0">
                <a:solidFill>
                  <a:srgbClr val="777777"/>
                </a:solidFill>
              </a:rPr>
              <a:t>ditorial</a:t>
            </a:r>
            <a:r>
              <a:rPr lang="nl-BE" sz="2400" b="1" dirty="0" smtClean="0">
                <a:solidFill>
                  <a:srgbClr val="777777"/>
                </a:solidFill>
              </a:rPr>
              <a:t> content </a:t>
            </a:r>
            <a:endParaRPr lang="nl-NL" sz="2400" b="1" dirty="0">
              <a:solidFill>
                <a:srgbClr val="777777"/>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85775" y="0"/>
            <a:ext cx="8229600" cy="1143000"/>
          </a:xfrm>
        </p:spPr>
        <p:txBody>
          <a:bodyPr/>
          <a:lstStyle/>
          <a:p>
            <a:r>
              <a:rPr lang="nl-BE" sz="4000" b="1" dirty="0" err="1"/>
              <a:t>Routable</a:t>
            </a:r>
            <a:r>
              <a:rPr lang="nl-BE" sz="4000" b="1" dirty="0"/>
              <a:t> Networks</a:t>
            </a:r>
            <a:r>
              <a:rPr lang="nl-BE" b="1" dirty="0"/>
              <a:t/>
            </a:r>
            <a:br>
              <a:rPr lang="nl-BE" b="1" dirty="0"/>
            </a:br>
            <a:r>
              <a:rPr lang="nl-BE" sz="2400" b="1" dirty="0" err="1"/>
              <a:t>Principles</a:t>
            </a:r>
            <a:endParaRPr lang="nl-NL" sz="2400" b="1" dirty="0"/>
          </a:p>
        </p:txBody>
      </p:sp>
      <p:sp>
        <p:nvSpPr>
          <p:cNvPr id="412675" name="Rectangle 3"/>
          <p:cNvSpPr>
            <a:spLocks noGrp="1" noChangeArrowheads="1"/>
          </p:cNvSpPr>
          <p:nvPr>
            <p:ph type="body" idx="1"/>
          </p:nvPr>
        </p:nvSpPr>
        <p:spPr/>
        <p:txBody>
          <a:bodyPr/>
          <a:lstStyle/>
          <a:p>
            <a:r>
              <a:rPr lang="en-US" sz="2200" dirty="0" smtClean="0"/>
              <a:t>Routing on traditional navigation networks (Tele Atlas, </a:t>
            </a:r>
            <a:r>
              <a:rPr lang="en-US" sz="2200" dirty="0" err="1" smtClean="0"/>
              <a:t>Navteq</a:t>
            </a:r>
            <a:r>
              <a:rPr lang="en-US" sz="2200" dirty="0" smtClean="0"/>
              <a:t>) is not sufficient  for outdoor route planning:</a:t>
            </a:r>
            <a:endParaRPr lang="en-US" sz="1600" dirty="0" smtClean="0"/>
          </a:p>
          <a:p>
            <a:pPr lvl="2"/>
            <a:r>
              <a:rPr lang="en-US" sz="2000" dirty="0" smtClean="0"/>
              <a:t>Networks contain hardly information on outdoor characteristics</a:t>
            </a:r>
          </a:p>
          <a:p>
            <a:pPr lvl="2"/>
            <a:r>
              <a:rPr lang="en-US" sz="2000" dirty="0" smtClean="0"/>
              <a:t>Route calculation focused on cars, fastest, shortest</a:t>
            </a:r>
          </a:p>
          <a:p>
            <a:pPr lvl="2"/>
            <a:r>
              <a:rPr lang="en-US" sz="2000" dirty="0" smtClean="0"/>
              <a:t>Network lacks roads and paths important for outdoor</a:t>
            </a:r>
          </a:p>
          <a:p>
            <a:pPr lvl="2">
              <a:buNone/>
            </a:pPr>
            <a:endParaRPr lang="en-US" sz="2000" dirty="0"/>
          </a:p>
          <a:p>
            <a:r>
              <a:rPr lang="en-US" sz="2200" dirty="0"/>
              <a:t>Solution: </a:t>
            </a:r>
          </a:p>
          <a:p>
            <a:pPr lvl="2"/>
            <a:r>
              <a:rPr lang="en-US" sz="2000" dirty="0"/>
              <a:t>Classification of the network for outdoor use (biking, cycling, walking)</a:t>
            </a:r>
          </a:p>
          <a:p>
            <a:pPr lvl="2"/>
            <a:r>
              <a:rPr lang="en-US" sz="2000" dirty="0"/>
              <a:t>Extension of the network with most important road and path connections</a:t>
            </a:r>
          </a:p>
          <a:p>
            <a:pPr lvl="1"/>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85775" y="0"/>
            <a:ext cx="8229600" cy="1143000"/>
          </a:xfrm>
        </p:spPr>
        <p:txBody>
          <a:bodyPr/>
          <a:lstStyle/>
          <a:p>
            <a:r>
              <a:rPr lang="nl-BE" sz="4000" b="1" dirty="0" err="1" smtClean="0"/>
              <a:t>Network</a:t>
            </a:r>
            <a:r>
              <a:rPr lang="nl-BE" sz="4000" b="1" dirty="0" smtClean="0"/>
              <a:t> </a:t>
            </a:r>
            <a:r>
              <a:rPr lang="nl-BE" sz="4000" b="1" dirty="0" err="1" smtClean="0"/>
              <a:t>Classification</a:t>
            </a:r>
            <a:r>
              <a:rPr lang="nl-BE" b="1" dirty="0"/>
              <a:t/>
            </a:r>
            <a:br>
              <a:rPr lang="nl-BE" b="1" dirty="0"/>
            </a:br>
            <a:r>
              <a:rPr lang="nl-BE" sz="2400" b="1" dirty="0" err="1" smtClean="0"/>
              <a:t>Approach</a:t>
            </a:r>
            <a:endParaRPr lang="nl-NL" sz="2400" b="1" dirty="0"/>
          </a:p>
        </p:txBody>
      </p:sp>
      <p:sp>
        <p:nvSpPr>
          <p:cNvPr id="412675" name="Rectangle 3"/>
          <p:cNvSpPr>
            <a:spLocks noGrp="1" noChangeArrowheads="1"/>
          </p:cNvSpPr>
          <p:nvPr>
            <p:ph type="body" idx="1"/>
          </p:nvPr>
        </p:nvSpPr>
        <p:spPr/>
        <p:txBody>
          <a:bodyPr/>
          <a:lstStyle/>
          <a:p>
            <a:r>
              <a:rPr lang="en-US" sz="2200" dirty="0" smtClean="0"/>
              <a:t>Tele Atlas network is re-classified for different kind of outdoor routing on basis of the following principles:</a:t>
            </a:r>
            <a:endParaRPr lang="en-US" sz="1600" dirty="0" smtClean="0"/>
          </a:p>
          <a:p>
            <a:pPr lvl="2"/>
            <a:r>
              <a:rPr lang="en-US" sz="2000" dirty="0" smtClean="0"/>
              <a:t>More than 30 Tele Atlas attributes are used to calculate and associate a </a:t>
            </a:r>
            <a:r>
              <a:rPr lang="en-US" sz="2000" dirty="0" err="1" smtClean="0"/>
              <a:t>resistence</a:t>
            </a:r>
            <a:r>
              <a:rPr lang="en-US" sz="2000" dirty="0" smtClean="0"/>
              <a:t> for walking, cycling, biking, …  to each of the road elements. Examples of attributes that influence the </a:t>
            </a:r>
            <a:r>
              <a:rPr lang="en-US" sz="2000" dirty="0" err="1" smtClean="0"/>
              <a:t>resistence</a:t>
            </a:r>
            <a:r>
              <a:rPr lang="en-US" sz="2000" dirty="0" smtClean="0"/>
              <a:t> for cycling:</a:t>
            </a:r>
          </a:p>
          <a:p>
            <a:pPr lvl="4"/>
            <a:r>
              <a:rPr lang="en-US" sz="1600" dirty="0" smtClean="0"/>
              <a:t>+ Part of wood	- Part of industrial area</a:t>
            </a:r>
          </a:p>
          <a:p>
            <a:pPr lvl="4"/>
            <a:r>
              <a:rPr lang="en-US" sz="1600" dirty="0" smtClean="0"/>
              <a:t>+ Along water	- Higher road class	</a:t>
            </a:r>
            <a:endParaRPr lang="en-US" dirty="0" smtClean="0"/>
          </a:p>
          <a:p>
            <a:pPr lvl="2"/>
            <a:r>
              <a:rPr lang="en-US" sz="2000" dirty="0" smtClean="0"/>
              <a:t>Existing tracks on the internet are analyzed and evaluated in terms of popularity</a:t>
            </a:r>
          </a:p>
          <a:p>
            <a:pPr lvl="2"/>
            <a:r>
              <a:rPr lang="en-US" sz="2000" dirty="0" smtClean="0"/>
              <a:t>Routes digitized on RouteYou are analyzed and evaluated</a:t>
            </a:r>
          </a:p>
          <a:p>
            <a:pPr lvl="1">
              <a:buNone/>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
        <p:nvSpPr>
          <p:cNvPr id="494595" name="Oval 3"/>
          <p:cNvSpPr>
            <a:spLocks noChangeArrowheads="1"/>
          </p:cNvSpPr>
          <p:nvPr/>
        </p:nvSpPr>
        <p:spPr bwMode="auto">
          <a:xfrm>
            <a:off x="2247900" y="66294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S</a:t>
            </a:r>
            <a:endParaRPr lang="nl-NL"/>
          </a:p>
        </p:txBody>
      </p:sp>
      <p:sp>
        <p:nvSpPr>
          <p:cNvPr id="494596" name="Oval 4"/>
          <p:cNvSpPr>
            <a:spLocks noChangeArrowheads="1"/>
          </p:cNvSpPr>
          <p:nvPr/>
        </p:nvSpPr>
        <p:spPr bwMode="auto">
          <a:xfrm>
            <a:off x="5549900" y="3302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E</a:t>
            </a:r>
            <a:endParaRPr lang="nl-NL"/>
          </a:p>
        </p:txBody>
      </p:sp>
      <p:sp>
        <p:nvSpPr>
          <p:cNvPr id="494597" name="Freeform 5"/>
          <p:cNvSpPr>
            <a:spLocks/>
          </p:cNvSpPr>
          <p:nvPr/>
        </p:nvSpPr>
        <p:spPr bwMode="auto">
          <a:xfrm>
            <a:off x="1920875" y="447675"/>
            <a:ext cx="4514850" cy="6219825"/>
          </a:xfrm>
          <a:custGeom>
            <a:avLst/>
            <a:gdLst/>
            <a:ahLst/>
            <a:cxnLst>
              <a:cxn ang="0">
                <a:pos x="212" y="3918"/>
              </a:cxn>
              <a:cxn ang="0">
                <a:pos x="158" y="3822"/>
              </a:cxn>
              <a:cxn ang="0">
                <a:pos x="134" y="3726"/>
              </a:cxn>
              <a:cxn ang="0">
                <a:pos x="68" y="3516"/>
              </a:cxn>
              <a:cxn ang="0">
                <a:pos x="26" y="3288"/>
              </a:cxn>
              <a:cxn ang="0">
                <a:pos x="14" y="3222"/>
              </a:cxn>
              <a:cxn ang="0">
                <a:pos x="110" y="3150"/>
              </a:cxn>
              <a:cxn ang="0">
                <a:pos x="146" y="3042"/>
              </a:cxn>
              <a:cxn ang="0">
                <a:pos x="410" y="2796"/>
              </a:cxn>
              <a:cxn ang="0">
                <a:pos x="734" y="2772"/>
              </a:cxn>
              <a:cxn ang="0">
                <a:pos x="1262" y="2610"/>
              </a:cxn>
              <a:cxn ang="0">
                <a:pos x="1616" y="2664"/>
              </a:cxn>
              <a:cxn ang="0">
                <a:pos x="1736" y="2700"/>
              </a:cxn>
              <a:cxn ang="0">
                <a:pos x="1856" y="2568"/>
              </a:cxn>
              <a:cxn ang="0">
                <a:pos x="1892" y="2424"/>
              </a:cxn>
              <a:cxn ang="0">
                <a:pos x="1970" y="2280"/>
              </a:cxn>
              <a:cxn ang="0">
                <a:pos x="1982" y="2118"/>
              </a:cxn>
              <a:cxn ang="0">
                <a:pos x="1976" y="1932"/>
              </a:cxn>
              <a:cxn ang="0">
                <a:pos x="2150" y="1644"/>
              </a:cxn>
              <a:cxn ang="0">
                <a:pos x="2360" y="1350"/>
              </a:cxn>
              <a:cxn ang="0">
                <a:pos x="2480" y="1068"/>
              </a:cxn>
              <a:cxn ang="0">
                <a:pos x="2546" y="942"/>
              </a:cxn>
              <a:cxn ang="0">
                <a:pos x="2600" y="894"/>
              </a:cxn>
              <a:cxn ang="0">
                <a:pos x="2816" y="732"/>
              </a:cxn>
              <a:cxn ang="0">
                <a:pos x="2768" y="606"/>
              </a:cxn>
              <a:cxn ang="0">
                <a:pos x="2714" y="450"/>
              </a:cxn>
              <a:cxn ang="0">
                <a:pos x="2732" y="252"/>
              </a:cxn>
              <a:cxn ang="0">
                <a:pos x="2594" y="108"/>
              </a:cxn>
              <a:cxn ang="0">
                <a:pos x="2462" y="0"/>
              </a:cxn>
            </a:cxnLst>
            <a:rect l="0" t="0" r="r" b="b"/>
            <a:pathLst>
              <a:path w="2844" h="3918">
                <a:moveTo>
                  <a:pt x="212" y="3918"/>
                </a:moveTo>
                <a:cubicBezTo>
                  <a:pt x="191" y="3886"/>
                  <a:pt x="171" y="3854"/>
                  <a:pt x="158" y="3822"/>
                </a:cubicBezTo>
                <a:cubicBezTo>
                  <a:pt x="145" y="3790"/>
                  <a:pt x="149" y="3777"/>
                  <a:pt x="134" y="3726"/>
                </a:cubicBezTo>
                <a:cubicBezTo>
                  <a:pt x="119" y="3675"/>
                  <a:pt x="86" y="3589"/>
                  <a:pt x="68" y="3516"/>
                </a:cubicBezTo>
                <a:cubicBezTo>
                  <a:pt x="50" y="3443"/>
                  <a:pt x="35" y="3337"/>
                  <a:pt x="26" y="3288"/>
                </a:cubicBezTo>
                <a:cubicBezTo>
                  <a:pt x="17" y="3239"/>
                  <a:pt x="0" y="3245"/>
                  <a:pt x="14" y="3222"/>
                </a:cubicBezTo>
                <a:cubicBezTo>
                  <a:pt x="28" y="3199"/>
                  <a:pt x="88" y="3180"/>
                  <a:pt x="110" y="3150"/>
                </a:cubicBezTo>
                <a:cubicBezTo>
                  <a:pt x="132" y="3120"/>
                  <a:pt x="96" y="3101"/>
                  <a:pt x="146" y="3042"/>
                </a:cubicBezTo>
                <a:cubicBezTo>
                  <a:pt x="196" y="2983"/>
                  <a:pt x="312" y="2841"/>
                  <a:pt x="410" y="2796"/>
                </a:cubicBezTo>
                <a:cubicBezTo>
                  <a:pt x="508" y="2751"/>
                  <a:pt x="592" y="2803"/>
                  <a:pt x="734" y="2772"/>
                </a:cubicBezTo>
                <a:cubicBezTo>
                  <a:pt x="876" y="2741"/>
                  <a:pt x="1115" y="2628"/>
                  <a:pt x="1262" y="2610"/>
                </a:cubicBezTo>
                <a:cubicBezTo>
                  <a:pt x="1409" y="2592"/>
                  <a:pt x="1537" y="2649"/>
                  <a:pt x="1616" y="2664"/>
                </a:cubicBezTo>
                <a:cubicBezTo>
                  <a:pt x="1695" y="2679"/>
                  <a:pt x="1696" y="2716"/>
                  <a:pt x="1736" y="2700"/>
                </a:cubicBezTo>
                <a:cubicBezTo>
                  <a:pt x="1776" y="2684"/>
                  <a:pt x="1830" y="2614"/>
                  <a:pt x="1856" y="2568"/>
                </a:cubicBezTo>
                <a:cubicBezTo>
                  <a:pt x="1882" y="2522"/>
                  <a:pt x="1873" y="2472"/>
                  <a:pt x="1892" y="2424"/>
                </a:cubicBezTo>
                <a:cubicBezTo>
                  <a:pt x="1911" y="2376"/>
                  <a:pt x="1955" y="2331"/>
                  <a:pt x="1970" y="2280"/>
                </a:cubicBezTo>
                <a:cubicBezTo>
                  <a:pt x="1985" y="2229"/>
                  <a:pt x="1981" y="2176"/>
                  <a:pt x="1982" y="2118"/>
                </a:cubicBezTo>
                <a:cubicBezTo>
                  <a:pt x="1983" y="2060"/>
                  <a:pt x="1948" y="2011"/>
                  <a:pt x="1976" y="1932"/>
                </a:cubicBezTo>
                <a:cubicBezTo>
                  <a:pt x="2004" y="1853"/>
                  <a:pt x="2086" y="1741"/>
                  <a:pt x="2150" y="1644"/>
                </a:cubicBezTo>
                <a:cubicBezTo>
                  <a:pt x="2214" y="1547"/>
                  <a:pt x="2305" y="1446"/>
                  <a:pt x="2360" y="1350"/>
                </a:cubicBezTo>
                <a:cubicBezTo>
                  <a:pt x="2415" y="1254"/>
                  <a:pt x="2449" y="1136"/>
                  <a:pt x="2480" y="1068"/>
                </a:cubicBezTo>
                <a:cubicBezTo>
                  <a:pt x="2511" y="1000"/>
                  <a:pt x="2526" y="971"/>
                  <a:pt x="2546" y="942"/>
                </a:cubicBezTo>
                <a:cubicBezTo>
                  <a:pt x="2566" y="913"/>
                  <a:pt x="2555" y="929"/>
                  <a:pt x="2600" y="894"/>
                </a:cubicBezTo>
                <a:cubicBezTo>
                  <a:pt x="2645" y="859"/>
                  <a:pt x="2788" y="780"/>
                  <a:pt x="2816" y="732"/>
                </a:cubicBezTo>
                <a:cubicBezTo>
                  <a:pt x="2844" y="684"/>
                  <a:pt x="2785" y="653"/>
                  <a:pt x="2768" y="606"/>
                </a:cubicBezTo>
                <a:cubicBezTo>
                  <a:pt x="2751" y="559"/>
                  <a:pt x="2720" y="509"/>
                  <a:pt x="2714" y="450"/>
                </a:cubicBezTo>
                <a:cubicBezTo>
                  <a:pt x="2708" y="391"/>
                  <a:pt x="2752" y="309"/>
                  <a:pt x="2732" y="252"/>
                </a:cubicBezTo>
                <a:cubicBezTo>
                  <a:pt x="2712" y="195"/>
                  <a:pt x="2639" y="150"/>
                  <a:pt x="2594" y="108"/>
                </a:cubicBezTo>
                <a:cubicBezTo>
                  <a:pt x="2549" y="66"/>
                  <a:pt x="2489" y="22"/>
                  <a:pt x="2462" y="0"/>
                </a:cubicBezTo>
              </a:path>
            </a:pathLst>
          </a:custGeom>
          <a:noFill/>
          <a:ln w="57150" cap="rnd" cmpd="sng">
            <a:solidFill>
              <a:schemeClr val="accent2"/>
            </a:solidFill>
            <a:prstDash val="sysDot"/>
            <a:round/>
            <a:headEnd type="diamond" w="med" len="me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4597"/>
                                        </p:tgtEl>
                                        <p:attrNameLst>
                                          <p:attrName>style.visibility</p:attrName>
                                        </p:attrNameLst>
                                      </p:cBhvr>
                                      <p:to>
                                        <p:strVal val="visible"/>
                                      </p:to>
                                    </p:set>
                                    <p:animEffect transition="in" filter="box(in)">
                                      <p:cBhvr>
                                        <p:cTn id="7" dur="500"/>
                                        <p:tgtEl>
                                          <p:spTgt spid="4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
        <p:nvSpPr>
          <p:cNvPr id="495619" name="Freeform 3"/>
          <p:cNvSpPr>
            <a:spLocks/>
          </p:cNvSpPr>
          <p:nvPr/>
        </p:nvSpPr>
        <p:spPr bwMode="auto">
          <a:xfrm>
            <a:off x="2317750" y="460375"/>
            <a:ext cx="3254375" cy="6321425"/>
          </a:xfrm>
          <a:custGeom>
            <a:avLst/>
            <a:gdLst/>
            <a:ahLst/>
            <a:cxnLst>
              <a:cxn ang="0">
                <a:pos x="100" y="3982"/>
              </a:cxn>
              <a:cxn ang="0">
                <a:pos x="148" y="3946"/>
              </a:cxn>
              <a:cxn ang="0">
                <a:pos x="136" y="3820"/>
              </a:cxn>
              <a:cxn ang="0">
                <a:pos x="154" y="3562"/>
              </a:cxn>
              <a:cxn ang="0">
                <a:pos x="118" y="3478"/>
              </a:cxn>
              <a:cxn ang="0">
                <a:pos x="10" y="3274"/>
              </a:cxn>
              <a:cxn ang="0">
                <a:pos x="178" y="3346"/>
              </a:cxn>
              <a:cxn ang="0">
                <a:pos x="544" y="3424"/>
              </a:cxn>
              <a:cxn ang="0">
                <a:pos x="676" y="3316"/>
              </a:cxn>
              <a:cxn ang="0">
                <a:pos x="850" y="3268"/>
              </a:cxn>
              <a:cxn ang="0">
                <a:pos x="802" y="3070"/>
              </a:cxn>
              <a:cxn ang="0">
                <a:pos x="856" y="3010"/>
              </a:cxn>
              <a:cxn ang="0">
                <a:pos x="808" y="2902"/>
              </a:cxn>
              <a:cxn ang="0">
                <a:pos x="742" y="2854"/>
              </a:cxn>
              <a:cxn ang="0">
                <a:pos x="796" y="2746"/>
              </a:cxn>
              <a:cxn ang="0">
                <a:pos x="826" y="2656"/>
              </a:cxn>
              <a:cxn ang="0">
                <a:pos x="994" y="2596"/>
              </a:cxn>
              <a:cxn ang="0">
                <a:pos x="1348" y="2608"/>
              </a:cxn>
              <a:cxn ang="0">
                <a:pos x="1330" y="2422"/>
              </a:cxn>
              <a:cxn ang="0">
                <a:pos x="1324" y="2230"/>
              </a:cxn>
              <a:cxn ang="0">
                <a:pos x="1318" y="2146"/>
              </a:cxn>
              <a:cxn ang="0">
                <a:pos x="1288" y="1990"/>
              </a:cxn>
              <a:cxn ang="0">
                <a:pos x="1228" y="1888"/>
              </a:cxn>
              <a:cxn ang="0">
                <a:pos x="1150" y="1852"/>
              </a:cxn>
              <a:cxn ang="0">
                <a:pos x="1084" y="1738"/>
              </a:cxn>
              <a:cxn ang="0">
                <a:pos x="1066" y="1654"/>
              </a:cxn>
              <a:cxn ang="0">
                <a:pos x="1054" y="1378"/>
              </a:cxn>
              <a:cxn ang="0">
                <a:pos x="1018" y="1192"/>
              </a:cxn>
              <a:cxn ang="0">
                <a:pos x="1012" y="904"/>
              </a:cxn>
              <a:cxn ang="0">
                <a:pos x="976" y="676"/>
              </a:cxn>
              <a:cxn ang="0">
                <a:pos x="940" y="538"/>
              </a:cxn>
              <a:cxn ang="0">
                <a:pos x="1078" y="526"/>
              </a:cxn>
              <a:cxn ang="0">
                <a:pos x="1234" y="454"/>
              </a:cxn>
              <a:cxn ang="0">
                <a:pos x="1288" y="352"/>
              </a:cxn>
              <a:cxn ang="0">
                <a:pos x="1432" y="280"/>
              </a:cxn>
              <a:cxn ang="0">
                <a:pos x="1474" y="202"/>
              </a:cxn>
              <a:cxn ang="0">
                <a:pos x="1498" y="52"/>
              </a:cxn>
              <a:cxn ang="0">
                <a:pos x="1618" y="46"/>
              </a:cxn>
              <a:cxn ang="0">
                <a:pos x="1750" y="4"/>
              </a:cxn>
              <a:cxn ang="0">
                <a:pos x="1900" y="70"/>
              </a:cxn>
              <a:cxn ang="0">
                <a:pos x="2050" y="22"/>
              </a:cxn>
            </a:cxnLst>
            <a:rect l="0" t="0" r="r" b="b"/>
            <a:pathLst>
              <a:path w="2050" h="3982">
                <a:moveTo>
                  <a:pt x="100" y="3982"/>
                </a:moveTo>
                <a:cubicBezTo>
                  <a:pt x="121" y="3977"/>
                  <a:pt x="142" y="3973"/>
                  <a:pt x="148" y="3946"/>
                </a:cubicBezTo>
                <a:cubicBezTo>
                  <a:pt x="154" y="3919"/>
                  <a:pt x="135" y="3884"/>
                  <a:pt x="136" y="3820"/>
                </a:cubicBezTo>
                <a:cubicBezTo>
                  <a:pt x="137" y="3756"/>
                  <a:pt x="157" y="3619"/>
                  <a:pt x="154" y="3562"/>
                </a:cubicBezTo>
                <a:cubicBezTo>
                  <a:pt x="151" y="3505"/>
                  <a:pt x="142" y="3526"/>
                  <a:pt x="118" y="3478"/>
                </a:cubicBezTo>
                <a:cubicBezTo>
                  <a:pt x="94" y="3430"/>
                  <a:pt x="0" y="3296"/>
                  <a:pt x="10" y="3274"/>
                </a:cubicBezTo>
                <a:cubicBezTo>
                  <a:pt x="20" y="3252"/>
                  <a:pt x="89" y="3321"/>
                  <a:pt x="178" y="3346"/>
                </a:cubicBezTo>
                <a:cubicBezTo>
                  <a:pt x="267" y="3371"/>
                  <a:pt x="461" y="3429"/>
                  <a:pt x="544" y="3424"/>
                </a:cubicBezTo>
                <a:cubicBezTo>
                  <a:pt x="627" y="3419"/>
                  <a:pt x="625" y="3342"/>
                  <a:pt x="676" y="3316"/>
                </a:cubicBezTo>
                <a:cubicBezTo>
                  <a:pt x="727" y="3290"/>
                  <a:pt x="829" y="3309"/>
                  <a:pt x="850" y="3268"/>
                </a:cubicBezTo>
                <a:cubicBezTo>
                  <a:pt x="871" y="3227"/>
                  <a:pt x="801" y="3113"/>
                  <a:pt x="802" y="3070"/>
                </a:cubicBezTo>
                <a:cubicBezTo>
                  <a:pt x="803" y="3027"/>
                  <a:pt x="855" y="3038"/>
                  <a:pt x="856" y="3010"/>
                </a:cubicBezTo>
                <a:cubicBezTo>
                  <a:pt x="857" y="2982"/>
                  <a:pt x="827" y="2928"/>
                  <a:pt x="808" y="2902"/>
                </a:cubicBezTo>
                <a:cubicBezTo>
                  <a:pt x="789" y="2876"/>
                  <a:pt x="744" y="2880"/>
                  <a:pt x="742" y="2854"/>
                </a:cubicBezTo>
                <a:cubicBezTo>
                  <a:pt x="740" y="2828"/>
                  <a:pt x="782" y="2779"/>
                  <a:pt x="796" y="2746"/>
                </a:cubicBezTo>
                <a:cubicBezTo>
                  <a:pt x="810" y="2713"/>
                  <a:pt x="793" y="2681"/>
                  <a:pt x="826" y="2656"/>
                </a:cubicBezTo>
                <a:cubicBezTo>
                  <a:pt x="859" y="2631"/>
                  <a:pt x="907" y="2604"/>
                  <a:pt x="994" y="2596"/>
                </a:cubicBezTo>
                <a:cubicBezTo>
                  <a:pt x="1081" y="2588"/>
                  <a:pt x="1292" y="2637"/>
                  <a:pt x="1348" y="2608"/>
                </a:cubicBezTo>
                <a:cubicBezTo>
                  <a:pt x="1404" y="2579"/>
                  <a:pt x="1334" y="2485"/>
                  <a:pt x="1330" y="2422"/>
                </a:cubicBezTo>
                <a:cubicBezTo>
                  <a:pt x="1326" y="2359"/>
                  <a:pt x="1326" y="2276"/>
                  <a:pt x="1324" y="2230"/>
                </a:cubicBezTo>
                <a:cubicBezTo>
                  <a:pt x="1322" y="2184"/>
                  <a:pt x="1324" y="2186"/>
                  <a:pt x="1318" y="2146"/>
                </a:cubicBezTo>
                <a:cubicBezTo>
                  <a:pt x="1312" y="2106"/>
                  <a:pt x="1303" y="2033"/>
                  <a:pt x="1288" y="1990"/>
                </a:cubicBezTo>
                <a:cubicBezTo>
                  <a:pt x="1273" y="1947"/>
                  <a:pt x="1251" y="1911"/>
                  <a:pt x="1228" y="1888"/>
                </a:cubicBezTo>
                <a:cubicBezTo>
                  <a:pt x="1205" y="1865"/>
                  <a:pt x="1174" y="1877"/>
                  <a:pt x="1150" y="1852"/>
                </a:cubicBezTo>
                <a:cubicBezTo>
                  <a:pt x="1126" y="1827"/>
                  <a:pt x="1098" y="1771"/>
                  <a:pt x="1084" y="1738"/>
                </a:cubicBezTo>
                <a:cubicBezTo>
                  <a:pt x="1070" y="1705"/>
                  <a:pt x="1071" y="1714"/>
                  <a:pt x="1066" y="1654"/>
                </a:cubicBezTo>
                <a:cubicBezTo>
                  <a:pt x="1061" y="1594"/>
                  <a:pt x="1062" y="1455"/>
                  <a:pt x="1054" y="1378"/>
                </a:cubicBezTo>
                <a:cubicBezTo>
                  <a:pt x="1046" y="1301"/>
                  <a:pt x="1025" y="1271"/>
                  <a:pt x="1018" y="1192"/>
                </a:cubicBezTo>
                <a:cubicBezTo>
                  <a:pt x="1011" y="1113"/>
                  <a:pt x="1019" y="990"/>
                  <a:pt x="1012" y="904"/>
                </a:cubicBezTo>
                <a:cubicBezTo>
                  <a:pt x="1005" y="818"/>
                  <a:pt x="988" y="737"/>
                  <a:pt x="976" y="676"/>
                </a:cubicBezTo>
                <a:cubicBezTo>
                  <a:pt x="964" y="615"/>
                  <a:pt x="923" y="563"/>
                  <a:pt x="940" y="538"/>
                </a:cubicBezTo>
                <a:cubicBezTo>
                  <a:pt x="957" y="513"/>
                  <a:pt x="1029" y="540"/>
                  <a:pt x="1078" y="526"/>
                </a:cubicBezTo>
                <a:cubicBezTo>
                  <a:pt x="1127" y="512"/>
                  <a:pt x="1199" y="483"/>
                  <a:pt x="1234" y="454"/>
                </a:cubicBezTo>
                <a:cubicBezTo>
                  <a:pt x="1269" y="425"/>
                  <a:pt x="1255" y="381"/>
                  <a:pt x="1288" y="352"/>
                </a:cubicBezTo>
                <a:cubicBezTo>
                  <a:pt x="1321" y="323"/>
                  <a:pt x="1401" y="305"/>
                  <a:pt x="1432" y="280"/>
                </a:cubicBezTo>
                <a:cubicBezTo>
                  <a:pt x="1463" y="255"/>
                  <a:pt x="1463" y="240"/>
                  <a:pt x="1474" y="202"/>
                </a:cubicBezTo>
                <a:cubicBezTo>
                  <a:pt x="1485" y="164"/>
                  <a:pt x="1474" y="78"/>
                  <a:pt x="1498" y="52"/>
                </a:cubicBezTo>
                <a:cubicBezTo>
                  <a:pt x="1522" y="26"/>
                  <a:pt x="1576" y="54"/>
                  <a:pt x="1618" y="46"/>
                </a:cubicBezTo>
                <a:cubicBezTo>
                  <a:pt x="1660" y="38"/>
                  <a:pt x="1703" y="0"/>
                  <a:pt x="1750" y="4"/>
                </a:cubicBezTo>
                <a:cubicBezTo>
                  <a:pt x="1797" y="8"/>
                  <a:pt x="1850" y="67"/>
                  <a:pt x="1900" y="70"/>
                </a:cubicBezTo>
                <a:cubicBezTo>
                  <a:pt x="1950" y="73"/>
                  <a:pt x="2019" y="32"/>
                  <a:pt x="2050" y="22"/>
                </a:cubicBezTo>
              </a:path>
            </a:pathLst>
          </a:custGeom>
          <a:noFill/>
          <a:ln w="57150" cap="rnd" cmpd="sng">
            <a:solidFill>
              <a:srgbClr val="800080"/>
            </a:solidFill>
            <a:prstDash val="sysDot"/>
            <a:round/>
            <a:headEnd type="oval" w="med" len="med"/>
            <a:tailEnd type="triangle" w="med" len="med"/>
          </a:ln>
          <a:effectLst/>
        </p:spPr>
        <p:txBody>
          <a:bodyPr/>
          <a:lstStyle/>
          <a:p>
            <a:endParaRPr lang="en-US"/>
          </a:p>
        </p:txBody>
      </p:sp>
      <p:sp>
        <p:nvSpPr>
          <p:cNvPr id="495620" name="Oval 4"/>
          <p:cNvSpPr>
            <a:spLocks noChangeArrowheads="1"/>
          </p:cNvSpPr>
          <p:nvPr/>
        </p:nvSpPr>
        <p:spPr bwMode="auto">
          <a:xfrm>
            <a:off x="5549900" y="3302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E</a:t>
            </a:r>
            <a:endParaRPr lang="nl-NL"/>
          </a:p>
        </p:txBody>
      </p:sp>
      <p:sp>
        <p:nvSpPr>
          <p:cNvPr id="495621" name="Oval 5"/>
          <p:cNvSpPr>
            <a:spLocks noChangeArrowheads="1"/>
          </p:cNvSpPr>
          <p:nvPr/>
        </p:nvSpPr>
        <p:spPr bwMode="auto">
          <a:xfrm>
            <a:off x="2247900" y="66294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S</a:t>
            </a: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5619"/>
                                        </p:tgtEl>
                                        <p:attrNameLst>
                                          <p:attrName>style.visibility</p:attrName>
                                        </p:attrNameLst>
                                      </p:cBhvr>
                                      <p:to>
                                        <p:strVal val="visible"/>
                                      </p:to>
                                    </p:set>
                                    <p:animEffect transition="in" filter="box(in)">
                                      <p:cBhvr>
                                        <p:cTn id="7" dur="500"/>
                                        <p:tgtEl>
                                          <p:spTgt spid="49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36691" y="0"/>
            <a:ext cx="8236857" cy="1104219"/>
          </a:xfrm>
        </p:spPr>
        <p:txBody>
          <a:bodyPr/>
          <a:lstStyle/>
          <a:p>
            <a:r>
              <a:rPr lang="nl-BE" sz="4000" b="1" dirty="0" err="1" smtClean="0"/>
              <a:t>Network</a:t>
            </a:r>
            <a:r>
              <a:rPr lang="nl-BE" sz="4000" b="1" dirty="0" smtClean="0"/>
              <a:t> </a:t>
            </a:r>
            <a:r>
              <a:rPr lang="nl-BE" sz="4000" b="1" dirty="0" err="1" smtClean="0"/>
              <a:t>Extension</a:t>
            </a:r>
            <a:r>
              <a:rPr lang="nl-BE" sz="6600" b="1" dirty="0" smtClean="0"/>
              <a:t/>
            </a:r>
            <a:br>
              <a:rPr lang="nl-BE" sz="6600" b="1" dirty="0" smtClean="0"/>
            </a:br>
            <a:r>
              <a:rPr lang="nl-BE" sz="2400" b="1" dirty="0" smtClean="0"/>
              <a:t>Missing links/</a:t>
            </a:r>
            <a:r>
              <a:rPr lang="nl-BE" sz="2400" b="1" dirty="0" err="1" smtClean="0"/>
              <a:t>geometry</a:t>
            </a:r>
            <a:endParaRPr lang="en-US" sz="2400" dirty="0"/>
          </a:p>
        </p:txBody>
      </p:sp>
      <p:grpSp>
        <p:nvGrpSpPr>
          <p:cNvPr id="13" name="Group 12"/>
          <p:cNvGrpSpPr/>
          <p:nvPr/>
        </p:nvGrpSpPr>
        <p:grpSpPr>
          <a:xfrm>
            <a:off x="250135" y="1341438"/>
            <a:ext cx="8456543" cy="4343745"/>
            <a:chOff x="250135" y="1341438"/>
            <a:chExt cx="8574778" cy="4616450"/>
          </a:xfrm>
        </p:grpSpPr>
        <p:pic>
          <p:nvPicPr>
            <p:cNvPr id="93189" name="Picture 5" descr="ScreenShot040"/>
            <p:cNvPicPr>
              <a:picLocks noChangeAspect="1" noChangeArrowheads="1"/>
            </p:cNvPicPr>
            <p:nvPr/>
          </p:nvPicPr>
          <p:blipFill>
            <a:blip r:embed="rId3" cstate="print"/>
            <a:srcRect/>
            <a:stretch>
              <a:fillRect/>
            </a:stretch>
          </p:blipFill>
          <p:spPr bwMode="auto">
            <a:xfrm>
              <a:off x="4572000" y="1343025"/>
              <a:ext cx="4252913" cy="2455863"/>
            </a:xfrm>
            <a:prstGeom prst="rect">
              <a:avLst/>
            </a:prstGeom>
            <a:noFill/>
          </p:spPr>
        </p:pic>
        <p:pic>
          <p:nvPicPr>
            <p:cNvPr id="93190" name="Picture 6" descr="ScreenShot039"/>
            <p:cNvPicPr>
              <a:picLocks noChangeAspect="1" noChangeArrowheads="1"/>
            </p:cNvPicPr>
            <p:nvPr/>
          </p:nvPicPr>
          <p:blipFill>
            <a:blip r:embed="rId4" cstate="print"/>
            <a:srcRect/>
            <a:stretch>
              <a:fillRect/>
            </a:stretch>
          </p:blipFill>
          <p:spPr bwMode="auto">
            <a:xfrm>
              <a:off x="250825" y="1341438"/>
              <a:ext cx="4111625" cy="2468562"/>
            </a:xfrm>
            <a:prstGeom prst="rect">
              <a:avLst/>
            </a:prstGeom>
            <a:noFill/>
          </p:spPr>
        </p:pic>
        <p:pic>
          <p:nvPicPr>
            <p:cNvPr id="93195" name="Picture 11" descr="ScreenShotx031"/>
            <p:cNvPicPr>
              <a:picLocks noChangeAspect="1" noChangeArrowheads="1"/>
            </p:cNvPicPr>
            <p:nvPr/>
          </p:nvPicPr>
          <p:blipFill>
            <a:blip r:embed="rId5" cstate="print"/>
            <a:srcRect/>
            <a:stretch>
              <a:fillRect/>
            </a:stretch>
          </p:blipFill>
          <p:spPr bwMode="auto">
            <a:xfrm>
              <a:off x="2700338" y="3933825"/>
              <a:ext cx="3598862" cy="2011363"/>
            </a:xfrm>
            <a:prstGeom prst="rect">
              <a:avLst/>
            </a:prstGeom>
            <a:noFill/>
          </p:spPr>
        </p:pic>
        <p:pic>
          <p:nvPicPr>
            <p:cNvPr id="93196" name="Picture 12" descr="ScreenShotx008"/>
            <p:cNvPicPr>
              <a:picLocks noChangeAspect="1" noChangeArrowheads="1"/>
            </p:cNvPicPr>
            <p:nvPr/>
          </p:nvPicPr>
          <p:blipFill>
            <a:blip r:embed="rId6" cstate="print"/>
            <a:srcRect/>
            <a:stretch>
              <a:fillRect/>
            </a:stretch>
          </p:blipFill>
          <p:spPr bwMode="auto">
            <a:xfrm>
              <a:off x="6450013" y="3924300"/>
              <a:ext cx="2195512" cy="2033588"/>
            </a:xfrm>
            <a:prstGeom prst="rect">
              <a:avLst/>
            </a:prstGeom>
            <a:noFill/>
          </p:spPr>
        </p:pic>
        <p:pic>
          <p:nvPicPr>
            <p:cNvPr id="10" name="Picture 2"/>
            <p:cNvPicPr>
              <a:picLocks noChangeAspect="1" noChangeArrowheads="1"/>
            </p:cNvPicPr>
            <p:nvPr/>
          </p:nvPicPr>
          <p:blipFill>
            <a:blip r:embed="rId7"/>
            <a:srcRect/>
            <a:stretch>
              <a:fillRect/>
            </a:stretch>
          </p:blipFill>
          <p:spPr bwMode="auto">
            <a:xfrm>
              <a:off x="250135" y="3935895"/>
              <a:ext cx="2310697" cy="2017305"/>
            </a:xfrm>
            <a:prstGeom prst="rect">
              <a:avLst/>
            </a:prstGeom>
            <a:noFill/>
            <a:ln w="9525" cap="flat" cmpd="sng" algn="ctr">
              <a:noFill/>
              <a:prstDash val="solid"/>
              <a:miter lim="800000"/>
              <a:headEnd type="none" w="med" len="med"/>
              <a:tailEnd type="none" w="med" len="med"/>
            </a:ln>
            <a:effectLst/>
          </p:spPr>
        </p:pic>
      </p:grpSp>
      <p:sp>
        <p:nvSpPr>
          <p:cNvPr id="93191" name="AutoShape 7"/>
          <p:cNvSpPr>
            <a:spLocks noChangeArrowheads="1"/>
          </p:cNvSpPr>
          <p:nvPr/>
        </p:nvSpPr>
        <p:spPr bwMode="auto">
          <a:xfrm rot="16200000">
            <a:off x="4332943" y="2585244"/>
            <a:ext cx="131763" cy="377825"/>
          </a:xfrm>
          <a:prstGeom prst="downArrow">
            <a:avLst>
              <a:gd name="adj1" fmla="val 50000"/>
              <a:gd name="adj2" fmla="val 71686"/>
            </a:avLst>
          </a:prstGeom>
          <a:solidFill>
            <a:schemeClr val="accent1"/>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457200" y="0"/>
            <a:ext cx="8229600" cy="1143000"/>
          </a:xfrm>
        </p:spPr>
        <p:txBody>
          <a:bodyPr/>
          <a:lstStyle/>
          <a:p>
            <a:r>
              <a:rPr lang="nl-BE" sz="4000" b="1" dirty="0" err="1" smtClean="0"/>
              <a:t>Network</a:t>
            </a:r>
            <a:r>
              <a:rPr lang="nl-BE" sz="4000" b="1" dirty="0" smtClean="0"/>
              <a:t> </a:t>
            </a:r>
            <a:r>
              <a:rPr lang="nl-BE" sz="4000" b="1" dirty="0" err="1" smtClean="0"/>
              <a:t>Extension</a:t>
            </a:r>
            <a:r>
              <a:rPr lang="nl-BE" sz="3600" b="1" dirty="0"/>
              <a:t/>
            </a:r>
            <a:br>
              <a:rPr lang="nl-BE" sz="3600" b="1" dirty="0"/>
            </a:br>
            <a:r>
              <a:rPr lang="nl-BE" sz="2000" b="1" dirty="0"/>
              <a:t>E</a:t>
            </a:r>
            <a:r>
              <a:rPr lang="nl-BE" sz="2000" b="1" dirty="0" smtClean="0"/>
              <a:t>.g</a:t>
            </a:r>
            <a:r>
              <a:rPr lang="nl-BE" sz="2000" b="1" dirty="0"/>
              <a:t>. </a:t>
            </a:r>
            <a:r>
              <a:rPr lang="nl-BE" sz="2000" b="1" dirty="0" smtClean="0"/>
              <a:t>de Utrechtse </a:t>
            </a:r>
            <a:r>
              <a:rPr lang="nl-BE" sz="2000" b="1" dirty="0"/>
              <a:t>h</a:t>
            </a:r>
            <a:r>
              <a:rPr lang="nl-BE" sz="2000" b="1" dirty="0" smtClean="0"/>
              <a:t>euvelrug</a:t>
            </a:r>
            <a:endParaRPr lang="nl-NL" sz="3600" dirty="0"/>
          </a:p>
        </p:txBody>
      </p:sp>
      <p:pic>
        <p:nvPicPr>
          <p:cNvPr id="462851" name="Picture 3"/>
          <p:cNvPicPr>
            <a:picLocks noChangeAspect="1" noChangeArrowheads="1"/>
          </p:cNvPicPr>
          <p:nvPr/>
        </p:nvPicPr>
        <p:blipFill>
          <a:blip r:embed="rId3"/>
          <a:srcRect/>
          <a:stretch>
            <a:fillRect/>
          </a:stretch>
        </p:blipFill>
        <p:spPr bwMode="auto">
          <a:xfrm>
            <a:off x="1260249" y="1427164"/>
            <a:ext cx="7070951" cy="4395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Tracks_Digitalisation_ZuidRotterdam"/>
          <p:cNvPicPr>
            <a:picLocks noChangeAspect="1" noChangeArrowheads="1"/>
          </p:cNvPicPr>
          <p:nvPr/>
        </p:nvPicPr>
        <p:blipFill>
          <a:blip r:embed="rId3"/>
          <a:srcRect/>
          <a:stretch>
            <a:fillRect/>
          </a:stretch>
        </p:blipFill>
        <p:spPr bwMode="auto">
          <a:xfrm>
            <a:off x="971550" y="1216026"/>
            <a:ext cx="7430328" cy="4583103"/>
          </a:xfrm>
          <a:prstGeom prst="rect">
            <a:avLst/>
          </a:prstGeom>
          <a:noFill/>
        </p:spPr>
      </p:pic>
      <p:sp>
        <p:nvSpPr>
          <p:cNvPr id="6" name="Title 5"/>
          <p:cNvSpPr>
            <a:spLocks noGrp="1"/>
          </p:cNvSpPr>
          <p:nvPr>
            <p:ph type="title"/>
          </p:nvPr>
        </p:nvSpPr>
        <p:spPr>
          <a:xfrm>
            <a:off x="449943" y="0"/>
            <a:ext cx="8236857" cy="1104219"/>
          </a:xfrm>
        </p:spPr>
        <p:txBody>
          <a:bodyPr/>
          <a:lstStyle/>
          <a:p>
            <a:r>
              <a:rPr lang="nl-BE" sz="4000" b="1" dirty="0" err="1" smtClean="0"/>
              <a:t>Network</a:t>
            </a:r>
            <a:r>
              <a:rPr lang="nl-BE" sz="4000" b="1" dirty="0" smtClean="0"/>
              <a:t> </a:t>
            </a:r>
            <a:r>
              <a:rPr lang="nl-BE" sz="4000" b="1" dirty="0" err="1" smtClean="0"/>
              <a:t>Extension</a:t>
            </a:r>
            <a:r>
              <a:rPr lang="nl-BE" b="1" dirty="0" smtClean="0"/>
              <a:t/>
            </a:r>
            <a:br>
              <a:rPr lang="nl-BE" b="1" dirty="0" smtClean="0"/>
            </a:br>
            <a:r>
              <a:rPr lang="nl-BE" sz="2400" b="1" dirty="0" smtClean="0"/>
              <a:t>e.g</a:t>
            </a:r>
            <a:r>
              <a:rPr lang="nl-BE" sz="2400" b="1" dirty="0"/>
              <a:t>. </a:t>
            </a:r>
            <a:r>
              <a:rPr lang="nl-BE" sz="2400" b="1" dirty="0" smtClean="0"/>
              <a:t>Nederland</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87363" y="0"/>
            <a:ext cx="8229600" cy="1143000"/>
          </a:xfrm>
        </p:spPr>
        <p:txBody>
          <a:bodyPr/>
          <a:lstStyle/>
          <a:p>
            <a:r>
              <a:rPr lang="nl-BE" sz="4000" b="1" dirty="0" err="1">
                <a:solidFill>
                  <a:schemeClr val="bg1">
                    <a:lumMod val="50000"/>
                  </a:schemeClr>
                </a:solidFill>
              </a:rPr>
              <a:t>Our</a:t>
            </a:r>
            <a:r>
              <a:rPr lang="nl-BE" sz="4000" b="1" dirty="0">
                <a:solidFill>
                  <a:schemeClr val="bg1">
                    <a:lumMod val="50000"/>
                  </a:schemeClr>
                </a:solidFill>
              </a:rPr>
              <a:t> </a:t>
            </a:r>
            <a:r>
              <a:rPr lang="nl-BE" sz="4000" b="1" dirty="0" err="1">
                <a:solidFill>
                  <a:schemeClr val="bg1">
                    <a:lumMod val="50000"/>
                  </a:schemeClr>
                </a:solidFill>
              </a:rPr>
              <a:t>Mission</a:t>
            </a:r>
            <a:endParaRPr lang="en-GB" sz="4000" b="1" dirty="0">
              <a:solidFill>
                <a:schemeClr val="bg1">
                  <a:lumMod val="50000"/>
                </a:schemeClr>
              </a:solidFill>
            </a:endParaRPr>
          </a:p>
        </p:txBody>
      </p:sp>
      <p:pic>
        <p:nvPicPr>
          <p:cNvPr id="421891" name="Picture 3" descr="Logo_Symbol_Pijl_en_Ster"/>
          <p:cNvPicPr>
            <a:picLocks noGrp="1" noChangeAspect="1" noChangeArrowheads="1"/>
          </p:cNvPicPr>
          <p:nvPr>
            <p:ph sz="half" idx="1"/>
          </p:nvPr>
        </p:nvPicPr>
        <p:blipFill>
          <a:blip r:embed="rId3" cstate="print"/>
          <a:srcRect/>
          <a:stretch>
            <a:fillRect/>
          </a:stretch>
        </p:blipFill>
        <p:spPr>
          <a:xfrm>
            <a:off x="1557564" y="3903210"/>
            <a:ext cx="1657350" cy="1587500"/>
          </a:xfrm>
          <a:noFill/>
          <a:ln/>
        </p:spPr>
      </p:pic>
      <p:sp>
        <p:nvSpPr>
          <p:cNvPr id="421892" name="Rectangle 4"/>
          <p:cNvSpPr>
            <a:spLocks noChangeArrowheads="1"/>
          </p:cNvSpPr>
          <p:nvPr/>
        </p:nvSpPr>
        <p:spPr bwMode="auto">
          <a:xfrm>
            <a:off x="566056" y="1629456"/>
            <a:ext cx="8345715" cy="1970087"/>
          </a:xfrm>
          <a:prstGeom prst="rect">
            <a:avLst/>
          </a:prstGeom>
          <a:noFill/>
          <a:ln w="9525">
            <a:noFill/>
            <a:miter lim="800000"/>
            <a:headEnd/>
            <a:tailEnd/>
          </a:ln>
          <a:effectLst/>
        </p:spPr>
        <p:txBody>
          <a:bodyPr/>
          <a:lstStyle/>
          <a:p>
            <a:pPr algn="l">
              <a:spcAft>
                <a:spcPts val="800"/>
              </a:spcAft>
            </a:pPr>
            <a:r>
              <a:rPr lang="en-US" altLang="ja-JP" sz="2200" b="1" dirty="0" smtClean="0">
                <a:solidFill>
                  <a:schemeClr val="bg1">
                    <a:lumMod val="65000"/>
                  </a:schemeClr>
                </a:solidFill>
                <a:ea typeface="ＭＳ Ｐゴシック" charset="-128"/>
              </a:rPr>
              <a:t>Enable</a:t>
            </a:r>
            <a:r>
              <a:rPr lang="en-US" altLang="ja-JP" sz="2200" b="1" dirty="0" smtClean="0">
                <a:solidFill>
                  <a:schemeClr val="bg1">
                    <a:lumMod val="50000"/>
                  </a:schemeClr>
                </a:solidFill>
                <a:ea typeface="ＭＳ Ｐゴシック" charset="-128"/>
              </a:rPr>
              <a:t> OUTDOOR NAVIGATION</a:t>
            </a:r>
            <a:r>
              <a:rPr lang="en-US" altLang="ja-JP" sz="2200" b="1" dirty="0" smtClean="0">
                <a:solidFill>
                  <a:schemeClr val="bg1">
                    <a:lumMod val="65000"/>
                  </a:schemeClr>
                </a:solidFill>
                <a:ea typeface="ＭＳ Ｐゴシック" charset="-128"/>
              </a:rPr>
              <a:t>,</a:t>
            </a:r>
          </a:p>
          <a:p>
            <a:pPr algn="l">
              <a:spcAft>
                <a:spcPts val="800"/>
              </a:spcAft>
            </a:pPr>
            <a:r>
              <a:rPr lang="en-US" altLang="ja-JP" sz="2200" b="1" dirty="0" smtClean="0">
                <a:solidFill>
                  <a:schemeClr val="bg1">
                    <a:lumMod val="65000"/>
                  </a:schemeClr>
                </a:solidFill>
                <a:ea typeface="ＭＳ Ｐゴシック" charset="-128"/>
              </a:rPr>
              <a:t>making</a:t>
            </a:r>
            <a:r>
              <a:rPr lang="en-US" altLang="ja-JP" sz="2200" b="1" dirty="0" smtClean="0">
                <a:solidFill>
                  <a:schemeClr val="bg1">
                    <a:lumMod val="50000"/>
                  </a:schemeClr>
                </a:solidFill>
                <a:ea typeface="ＭＳ Ｐゴシック" charset="-128"/>
              </a:rPr>
              <a:t> ROUTES </a:t>
            </a:r>
            <a:r>
              <a:rPr lang="en-US" altLang="ja-JP" sz="2200" b="1" dirty="0" smtClean="0">
                <a:solidFill>
                  <a:schemeClr val="bg1">
                    <a:lumMod val="65000"/>
                  </a:schemeClr>
                </a:solidFill>
                <a:ea typeface="ＭＳ Ｐゴシック" charset="-128"/>
              </a:rPr>
              <a:t>and</a:t>
            </a:r>
            <a:r>
              <a:rPr lang="en-US" altLang="ja-JP" sz="2200" b="1" dirty="0" smtClean="0">
                <a:solidFill>
                  <a:schemeClr val="bg1">
                    <a:lumMod val="50000"/>
                  </a:schemeClr>
                </a:solidFill>
                <a:ea typeface="ＭＳ Ｐゴシック" charset="-128"/>
              </a:rPr>
              <a:t> ROUTABLE NETWORKS </a:t>
            </a:r>
            <a:r>
              <a:rPr lang="en-US" altLang="ja-JP" sz="2200" b="1" dirty="0" smtClean="0">
                <a:solidFill>
                  <a:schemeClr val="bg1">
                    <a:lumMod val="65000"/>
                  </a:schemeClr>
                </a:solidFill>
                <a:ea typeface="ＭＳ Ｐゴシック" charset="-128"/>
              </a:rPr>
              <a:t>available,</a:t>
            </a:r>
          </a:p>
          <a:p>
            <a:pPr algn="l">
              <a:spcAft>
                <a:spcPts val="800"/>
              </a:spcAft>
            </a:pPr>
            <a:r>
              <a:rPr lang="en-US" altLang="ja-JP" sz="2200" b="1" dirty="0" smtClean="0">
                <a:solidFill>
                  <a:schemeClr val="bg1">
                    <a:lumMod val="65000"/>
                  </a:schemeClr>
                </a:solidFill>
                <a:ea typeface="ＭＳ Ｐゴシック" charset="-128"/>
              </a:rPr>
              <a:t>partnering with </a:t>
            </a:r>
            <a:r>
              <a:rPr lang="en-US" altLang="ja-JP" sz="2200" b="1" dirty="0" smtClean="0">
                <a:solidFill>
                  <a:schemeClr val="bg1">
                    <a:lumMod val="50000"/>
                  </a:schemeClr>
                </a:solidFill>
                <a:ea typeface="ＭＳ Ｐゴシック" charset="-128"/>
              </a:rPr>
              <a:t>APPLICATION &amp; NAVIGATION PLATFORMS,</a:t>
            </a:r>
          </a:p>
          <a:p>
            <a:pPr algn="l">
              <a:spcAft>
                <a:spcPts val="800"/>
              </a:spcAft>
            </a:pPr>
            <a:r>
              <a:rPr lang="en-US" altLang="ja-JP" sz="2200" b="1" dirty="0" smtClean="0">
                <a:solidFill>
                  <a:schemeClr val="bg1">
                    <a:lumMod val="50000"/>
                  </a:schemeClr>
                </a:solidFill>
                <a:ea typeface="ＭＳ Ｐゴシック" charset="-128"/>
              </a:rPr>
              <a:t>CONTENT PUBLISHERS </a:t>
            </a:r>
            <a:r>
              <a:rPr lang="en-US" altLang="ja-JP" sz="2200" b="1" dirty="0" smtClean="0">
                <a:solidFill>
                  <a:schemeClr val="bg1">
                    <a:lumMod val="65000"/>
                  </a:schemeClr>
                </a:solidFill>
                <a:ea typeface="ＭＳ Ｐゴシック" charset="-128"/>
              </a:rPr>
              <a:t>and</a:t>
            </a:r>
            <a:r>
              <a:rPr lang="en-US" altLang="ja-JP" sz="2200" b="1" dirty="0" smtClean="0">
                <a:solidFill>
                  <a:schemeClr val="bg1">
                    <a:lumMod val="50000"/>
                  </a:schemeClr>
                </a:solidFill>
                <a:ea typeface="ＭＳ Ｐゴシック" charset="-128"/>
              </a:rPr>
              <a:t> REFERENCE DATA SUPPLIERS.</a:t>
            </a:r>
          </a:p>
        </p:txBody>
      </p:sp>
      <p:pic>
        <p:nvPicPr>
          <p:cNvPr id="421893" name="Picture 5" descr="world"/>
          <p:cNvPicPr>
            <a:picLocks noGrp="1" noChangeAspect="1" noChangeArrowheads="1"/>
          </p:cNvPicPr>
          <p:nvPr>
            <p:ph sz="quarter" idx="3"/>
          </p:nvPr>
        </p:nvPicPr>
        <p:blipFill>
          <a:blip r:embed="rId4"/>
          <a:srcRect/>
          <a:stretch>
            <a:fillRect/>
          </a:stretch>
        </p:blipFill>
        <p:spPr>
          <a:xfrm>
            <a:off x="3773033" y="3839029"/>
            <a:ext cx="2273300" cy="1625600"/>
          </a:xfrm>
          <a:solidFill>
            <a:schemeClr val="accent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468313" y="-2"/>
            <a:ext cx="8410644" cy="1391480"/>
          </a:xfrm>
          <a:prstGeom prst="rect">
            <a:avLst/>
          </a:prstGeom>
          <a:noFill/>
          <a:ln w="9525">
            <a:noFill/>
            <a:miter lim="800000"/>
            <a:headEnd/>
            <a:tailEnd/>
          </a:ln>
          <a:effectLst/>
        </p:spPr>
        <p:txBody>
          <a:bodyPr anchor="ctr"/>
          <a:lstStyle/>
          <a:p>
            <a:pPr algn="r"/>
            <a:r>
              <a:rPr lang="fr-BE" sz="4000" b="1" dirty="0" err="1">
                <a:solidFill>
                  <a:srgbClr val="777777"/>
                </a:solidFill>
              </a:rPr>
              <a:t>Partnering</a:t>
            </a:r>
            <a:r>
              <a:rPr lang="fr-BE" sz="4000" b="1" dirty="0">
                <a:solidFill>
                  <a:srgbClr val="777777"/>
                </a:solidFill>
              </a:rPr>
              <a:t/>
            </a:r>
            <a:br>
              <a:rPr lang="fr-BE" sz="4000" b="1" dirty="0">
                <a:solidFill>
                  <a:srgbClr val="777777"/>
                </a:solidFill>
              </a:rPr>
            </a:br>
            <a:r>
              <a:rPr lang="fr-BE" sz="2400" b="1" dirty="0" err="1" smtClean="0">
                <a:solidFill>
                  <a:srgbClr val="777777"/>
                </a:solidFill>
              </a:rPr>
              <a:t>With</a:t>
            </a:r>
            <a:r>
              <a:rPr lang="fr-BE" sz="2400" b="1" dirty="0" smtClean="0">
                <a:solidFill>
                  <a:srgbClr val="777777"/>
                </a:solidFill>
              </a:rPr>
              <a:t> </a:t>
            </a:r>
            <a:r>
              <a:rPr lang="fr-BE" sz="2400" b="1" dirty="0">
                <a:solidFill>
                  <a:srgbClr val="777777"/>
                </a:solidFill>
              </a:rPr>
              <a:t>a</a:t>
            </a:r>
            <a:r>
              <a:rPr lang="fr-BE" sz="2400" b="1" dirty="0" smtClean="0">
                <a:solidFill>
                  <a:srgbClr val="777777"/>
                </a:solidFill>
              </a:rPr>
              <a:t>pplication &amp; navigation </a:t>
            </a:r>
            <a:r>
              <a:rPr lang="fr-BE" sz="2400" b="1" dirty="0" err="1">
                <a:solidFill>
                  <a:srgbClr val="777777"/>
                </a:solidFill>
              </a:rPr>
              <a:t>p</a:t>
            </a:r>
            <a:r>
              <a:rPr lang="fr-BE" sz="2400" b="1" dirty="0" err="1" smtClean="0">
                <a:solidFill>
                  <a:srgbClr val="777777"/>
                </a:solidFill>
              </a:rPr>
              <a:t>latforms</a:t>
            </a:r>
            <a:endParaRPr lang="fr-BE" sz="2400" b="1" dirty="0" smtClean="0">
              <a:solidFill>
                <a:srgbClr val="777777"/>
              </a:solidFill>
            </a:endParaRPr>
          </a:p>
          <a:p>
            <a:pPr algn="r"/>
            <a:endParaRPr lang="nl-NL" sz="2400" b="1" dirty="0">
              <a:solidFill>
                <a:srgbClr val="777777"/>
              </a:solidFill>
            </a:endParaRPr>
          </a:p>
        </p:txBody>
      </p:sp>
      <p:pic>
        <p:nvPicPr>
          <p:cNvPr id="432157" name="Picture 29" descr="PersNav2-TomTom"/>
          <p:cNvPicPr>
            <a:picLocks noChangeAspect="1" noChangeArrowheads="1"/>
          </p:cNvPicPr>
          <p:nvPr/>
        </p:nvPicPr>
        <p:blipFill>
          <a:blip r:embed="rId3"/>
          <a:srcRect/>
          <a:stretch>
            <a:fillRect/>
          </a:stretch>
        </p:blipFill>
        <p:spPr bwMode="auto">
          <a:xfrm>
            <a:off x="188913" y="652463"/>
            <a:ext cx="1139825" cy="930275"/>
          </a:xfrm>
          <a:prstGeom prst="rect">
            <a:avLst/>
          </a:prstGeom>
          <a:noFill/>
          <a:ln w="9525">
            <a:noFill/>
            <a:miter lim="800000"/>
            <a:headEnd/>
            <a:tailEnd/>
          </a:ln>
        </p:spPr>
      </p:pic>
      <p:pic>
        <p:nvPicPr>
          <p:cNvPr id="432158" name="Picture 30"/>
          <p:cNvPicPr>
            <a:picLocks noChangeAspect="1" noChangeArrowheads="1"/>
          </p:cNvPicPr>
          <p:nvPr/>
        </p:nvPicPr>
        <p:blipFill>
          <a:blip r:embed="rId4"/>
          <a:srcRect/>
          <a:stretch>
            <a:fillRect/>
          </a:stretch>
        </p:blipFill>
        <p:spPr bwMode="auto">
          <a:xfrm>
            <a:off x="188913" y="5310188"/>
            <a:ext cx="1233487" cy="755650"/>
          </a:xfrm>
          <a:prstGeom prst="rect">
            <a:avLst/>
          </a:prstGeom>
          <a:noFill/>
          <a:ln w="9525">
            <a:noFill/>
            <a:miter lim="800000"/>
            <a:headEnd/>
            <a:tailEnd/>
          </a:ln>
          <a:effectLst/>
        </p:spPr>
      </p:pic>
      <p:pic>
        <p:nvPicPr>
          <p:cNvPr id="432159" name="Picture 31"/>
          <p:cNvPicPr>
            <a:picLocks noChangeAspect="1" noChangeArrowheads="1"/>
          </p:cNvPicPr>
          <p:nvPr/>
        </p:nvPicPr>
        <p:blipFill>
          <a:blip r:embed="rId5"/>
          <a:srcRect/>
          <a:stretch>
            <a:fillRect/>
          </a:stretch>
        </p:blipFill>
        <p:spPr bwMode="auto">
          <a:xfrm>
            <a:off x="188913" y="3873500"/>
            <a:ext cx="1273175" cy="1187450"/>
          </a:xfrm>
          <a:prstGeom prst="rect">
            <a:avLst/>
          </a:prstGeom>
          <a:noFill/>
          <a:ln w="9525">
            <a:noFill/>
            <a:miter lim="800000"/>
            <a:headEnd/>
            <a:tailEnd/>
          </a:ln>
          <a:effectLst/>
        </p:spPr>
      </p:pic>
      <p:pic>
        <p:nvPicPr>
          <p:cNvPr id="432160" name="Picture 32"/>
          <p:cNvPicPr>
            <a:picLocks noChangeAspect="1" noChangeArrowheads="1"/>
          </p:cNvPicPr>
          <p:nvPr/>
        </p:nvPicPr>
        <p:blipFill>
          <a:blip r:embed="rId6" cstate="print"/>
          <a:srcRect/>
          <a:stretch>
            <a:fillRect/>
          </a:stretch>
        </p:blipFill>
        <p:spPr bwMode="auto">
          <a:xfrm>
            <a:off x="188913" y="1698625"/>
            <a:ext cx="1114425" cy="1114425"/>
          </a:xfrm>
          <a:prstGeom prst="rect">
            <a:avLst/>
          </a:prstGeom>
          <a:noFill/>
          <a:ln w="9525">
            <a:noFill/>
            <a:miter lim="800000"/>
            <a:headEnd/>
            <a:tailEnd/>
          </a:ln>
          <a:effectLst/>
        </p:spPr>
      </p:pic>
      <p:pic>
        <p:nvPicPr>
          <p:cNvPr id="432161" name="Picture 33"/>
          <p:cNvPicPr>
            <a:picLocks noChangeAspect="1" noChangeArrowheads="1"/>
          </p:cNvPicPr>
          <p:nvPr/>
        </p:nvPicPr>
        <p:blipFill>
          <a:blip r:embed="rId7"/>
          <a:srcRect/>
          <a:stretch>
            <a:fillRect/>
          </a:stretch>
        </p:blipFill>
        <p:spPr bwMode="auto">
          <a:xfrm>
            <a:off x="188913" y="2752725"/>
            <a:ext cx="1125537" cy="1120775"/>
          </a:xfrm>
          <a:prstGeom prst="rect">
            <a:avLst/>
          </a:prstGeom>
          <a:noFill/>
          <a:ln w="9525">
            <a:noFill/>
            <a:miter lim="800000"/>
            <a:headEnd/>
            <a:tailEnd/>
          </a:ln>
          <a:effectLst/>
        </p:spPr>
      </p:pic>
      <p:pic>
        <p:nvPicPr>
          <p:cNvPr id="72" name="Picture 30"/>
          <p:cNvPicPr>
            <a:picLocks noChangeAspect="1" noChangeArrowheads="1"/>
          </p:cNvPicPr>
          <p:nvPr/>
        </p:nvPicPr>
        <p:blipFill>
          <a:blip r:embed="rId4"/>
          <a:srcRect/>
          <a:stretch>
            <a:fillRect/>
          </a:stretch>
        </p:blipFill>
        <p:spPr bwMode="auto">
          <a:xfrm>
            <a:off x="188913" y="5349945"/>
            <a:ext cx="1233487" cy="755650"/>
          </a:xfrm>
          <a:prstGeom prst="rect">
            <a:avLst/>
          </a:prstGeom>
          <a:noFill/>
          <a:ln w="9525">
            <a:noFill/>
            <a:miter lim="800000"/>
            <a:headEnd/>
            <a:tailEnd/>
          </a:ln>
          <a:effectLst/>
        </p:spPr>
      </p:pic>
      <p:pic>
        <p:nvPicPr>
          <p:cNvPr id="73" name="Picture 31"/>
          <p:cNvPicPr>
            <a:picLocks noChangeAspect="1" noChangeArrowheads="1"/>
          </p:cNvPicPr>
          <p:nvPr/>
        </p:nvPicPr>
        <p:blipFill>
          <a:blip r:embed="rId5"/>
          <a:srcRect/>
          <a:stretch>
            <a:fillRect/>
          </a:stretch>
        </p:blipFill>
        <p:spPr bwMode="auto">
          <a:xfrm>
            <a:off x="188913" y="3913257"/>
            <a:ext cx="1273175" cy="1187450"/>
          </a:xfrm>
          <a:prstGeom prst="rect">
            <a:avLst/>
          </a:prstGeom>
          <a:noFill/>
          <a:ln w="9525">
            <a:noFill/>
            <a:miter lim="800000"/>
            <a:headEnd/>
            <a:tailEnd/>
          </a:ln>
          <a:effectLst/>
        </p:spPr>
      </p:pic>
      <p:pic>
        <p:nvPicPr>
          <p:cNvPr id="82" name="Picture 6"/>
          <p:cNvPicPr>
            <a:picLocks noChangeAspect="1" noChangeArrowheads="1"/>
          </p:cNvPicPr>
          <p:nvPr/>
        </p:nvPicPr>
        <p:blipFill>
          <a:blip r:embed="rId8"/>
          <a:srcRect/>
          <a:stretch>
            <a:fillRect/>
          </a:stretch>
        </p:blipFill>
        <p:spPr bwMode="auto">
          <a:xfrm>
            <a:off x="3392557" y="3384259"/>
            <a:ext cx="3254673" cy="2393688"/>
          </a:xfrm>
          <a:prstGeom prst="rect">
            <a:avLst/>
          </a:prstGeom>
          <a:noFill/>
          <a:ln>
            <a:noFill/>
          </a:ln>
          <a:effectLst/>
        </p:spPr>
      </p:pic>
      <p:pic>
        <p:nvPicPr>
          <p:cNvPr id="83" name="Picture 7"/>
          <p:cNvPicPr>
            <a:picLocks noChangeAspect="1" noChangeArrowheads="1"/>
          </p:cNvPicPr>
          <p:nvPr/>
        </p:nvPicPr>
        <p:blipFill>
          <a:blip r:embed="rId9" cstate="print"/>
          <a:srcRect/>
          <a:stretch>
            <a:fillRect/>
          </a:stretch>
        </p:blipFill>
        <p:spPr bwMode="auto">
          <a:xfrm>
            <a:off x="5725254" y="1308059"/>
            <a:ext cx="2822397" cy="2941127"/>
          </a:xfrm>
          <a:prstGeom prst="rect">
            <a:avLst/>
          </a:prstGeom>
          <a:noFill/>
          <a:ln>
            <a:noFill/>
          </a:ln>
          <a:effectLst/>
        </p:spPr>
      </p:pic>
      <p:sp>
        <p:nvSpPr>
          <p:cNvPr id="86" name="TextBox 85"/>
          <p:cNvSpPr txBox="1"/>
          <p:nvPr/>
        </p:nvSpPr>
        <p:spPr>
          <a:xfrm>
            <a:off x="1802296" y="1205950"/>
            <a:ext cx="3538332" cy="2523768"/>
          </a:xfrm>
          <a:prstGeom prst="rect">
            <a:avLst/>
          </a:prstGeom>
          <a:noFill/>
        </p:spPr>
        <p:txBody>
          <a:bodyPr wrap="square" rtlCol="0">
            <a:spAutoFit/>
          </a:bodyPr>
          <a:lstStyle/>
          <a:p>
            <a:pPr algn="l"/>
            <a:r>
              <a:rPr lang="en-US" sz="2000" b="1" dirty="0">
                <a:solidFill>
                  <a:srgbClr val="777777"/>
                </a:solidFill>
                <a:latin typeface="+mn-lt"/>
              </a:rPr>
              <a:t>For platform specific product development </a:t>
            </a:r>
            <a:r>
              <a:rPr lang="en-US" sz="2000" b="1" dirty="0" smtClean="0">
                <a:solidFill>
                  <a:srgbClr val="777777"/>
                </a:solidFill>
                <a:latin typeface="+mn-lt"/>
              </a:rPr>
              <a:t>of:</a:t>
            </a:r>
            <a:endParaRPr lang="en-US" sz="2000" b="1" dirty="0">
              <a:solidFill>
                <a:srgbClr val="777777"/>
              </a:solidFill>
              <a:latin typeface="+mn-lt"/>
            </a:endParaRPr>
          </a:p>
          <a:p>
            <a:pPr algn="l"/>
            <a:endParaRPr lang="en-US" sz="1000" b="1" dirty="0">
              <a:solidFill>
                <a:srgbClr val="777777"/>
              </a:solidFill>
              <a:latin typeface="+mn-lt"/>
            </a:endParaRPr>
          </a:p>
          <a:p>
            <a:pPr algn="l">
              <a:buFont typeface="Arial" pitchFamily="34" charset="0"/>
              <a:buChar char="•"/>
            </a:pPr>
            <a:r>
              <a:rPr lang="en-US" b="1" dirty="0">
                <a:solidFill>
                  <a:srgbClr val="777777"/>
                </a:solidFill>
                <a:latin typeface="+mn-lt"/>
              </a:rPr>
              <a:t> Tracks</a:t>
            </a:r>
          </a:p>
          <a:p>
            <a:pPr algn="l">
              <a:buFont typeface="Arial" pitchFamily="34" charset="0"/>
              <a:buChar char="•"/>
            </a:pPr>
            <a:r>
              <a:rPr lang="en-US" b="1" dirty="0">
                <a:solidFill>
                  <a:srgbClr val="777777"/>
                </a:solidFill>
                <a:latin typeface="+mn-lt"/>
              </a:rPr>
              <a:t> </a:t>
            </a:r>
            <a:r>
              <a:rPr lang="en-US" b="1" dirty="0" err="1">
                <a:solidFill>
                  <a:srgbClr val="777777"/>
                </a:solidFill>
                <a:latin typeface="+mn-lt"/>
              </a:rPr>
              <a:t>Waypointlists</a:t>
            </a:r>
            <a:endParaRPr lang="en-US" b="1" dirty="0">
              <a:solidFill>
                <a:srgbClr val="777777"/>
              </a:solidFill>
              <a:latin typeface="+mn-lt"/>
            </a:endParaRPr>
          </a:p>
          <a:p>
            <a:pPr algn="l">
              <a:buFont typeface="Arial" pitchFamily="34" charset="0"/>
              <a:buChar char="•"/>
            </a:pPr>
            <a:r>
              <a:rPr lang="en-US" b="1" dirty="0">
                <a:solidFill>
                  <a:srgbClr val="777777"/>
                </a:solidFill>
                <a:latin typeface="+mn-lt"/>
              </a:rPr>
              <a:t> </a:t>
            </a:r>
            <a:r>
              <a:rPr lang="en-US" b="1" dirty="0" err="1">
                <a:solidFill>
                  <a:srgbClr val="777777"/>
                </a:solidFill>
                <a:latin typeface="+mn-lt"/>
              </a:rPr>
              <a:t>TbTRoutes</a:t>
            </a:r>
            <a:endParaRPr lang="en-US" b="1" dirty="0">
              <a:solidFill>
                <a:srgbClr val="777777"/>
              </a:solidFill>
              <a:latin typeface="+mn-lt"/>
            </a:endParaRPr>
          </a:p>
          <a:p>
            <a:pPr algn="l">
              <a:buFont typeface="Arial" pitchFamily="34" charset="0"/>
              <a:buChar char="•"/>
            </a:pPr>
            <a:r>
              <a:rPr lang="en-US" b="1" dirty="0">
                <a:solidFill>
                  <a:srgbClr val="777777"/>
                </a:solidFill>
                <a:latin typeface="+mn-lt"/>
              </a:rPr>
              <a:t> Routable Networks</a:t>
            </a:r>
          </a:p>
          <a:p>
            <a:pPr algn="l">
              <a:buFont typeface="Arial" pitchFamily="34" charset="0"/>
              <a:buChar char="•"/>
            </a:pPr>
            <a:r>
              <a:rPr lang="en-US" dirty="0"/>
              <a:t> </a:t>
            </a:r>
            <a:r>
              <a:rPr lang="en-US" dirty="0" smtClean="0"/>
              <a:t>…</a:t>
            </a:r>
          </a:p>
          <a:p>
            <a:pPr algn="l">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515938" y="0"/>
            <a:ext cx="8229600" cy="1143000"/>
          </a:xfrm>
        </p:spPr>
        <p:txBody>
          <a:bodyPr/>
          <a:lstStyle/>
          <a:p>
            <a:r>
              <a:rPr lang="nl-BE" sz="4000" b="1" dirty="0"/>
              <a:t>Partnering</a:t>
            </a:r>
            <a:r>
              <a:rPr lang="nl-BE" sz="4000" dirty="0"/>
              <a:t/>
            </a:r>
            <a:br>
              <a:rPr lang="nl-BE" sz="4000" dirty="0"/>
            </a:br>
            <a:r>
              <a:rPr lang="nl-BE" sz="2400" b="1" dirty="0" err="1"/>
              <a:t>W</a:t>
            </a:r>
            <a:r>
              <a:rPr lang="nl-BE" sz="2400" b="1" dirty="0" err="1" smtClean="0"/>
              <a:t>ith</a:t>
            </a:r>
            <a:r>
              <a:rPr lang="nl-BE" sz="2400" b="1" dirty="0" smtClean="0"/>
              <a:t> </a:t>
            </a:r>
            <a:r>
              <a:rPr lang="nl-BE" sz="2400" b="1" dirty="0"/>
              <a:t>c</a:t>
            </a:r>
            <a:r>
              <a:rPr lang="nl-BE" sz="2400" b="1" dirty="0" smtClean="0"/>
              <a:t>ontent </a:t>
            </a:r>
            <a:r>
              <a:rPr lang="nl-BE" sz="2400" b="1" dirty="0" err="1"/>
              <a:t>p</a:t>
            </a:r>
            <a:r>
              <a:rPr lang="nl-BE" sz="2400" b="1" dirty="0" err="1" smtClean="0"/>
              <a:t>ublishers</a:t>
            </a:r>
            <a:endParaRPr lang="nl-BE" sz="2400" b="1" dirty="0"/>
          </a:p>
        </p:txBody>
      </p:sp>
      <p:sp>
        <p:nvSpPr>
          <p:cNvPr id="382979" name="Rectangle 3"/>
          <p:cNvSpPr>
            <a:spLocks noGrp="1" noChangeArrowheads="1"/>
          </p:cNvSpPr>
          <p:nvPr>
            <p:ph type="body" idx="1"/>
          </p:nvPr>
        </p:nvSpPr>
        <p:spPr>
          <a:xfrm>
            <a:off x="457200" y="1600200"/>
            <a:ext cx="4848225" cy="2128838"/>
          </a:xfrm>
        </p:spPr>
        <p:txBody>
          <a:bodyPr/>
          <a:lstStyle/>
          <a:p>
            <a:r>
              <a:rPr lang="nl-BE" sz="2000" b="1" dirty="0" err="1" smtClean="0"/>
              <a:t>Publishing</a:t>
            </a:r>
            <a:r>
              <a:rPr lang="nl-BE" sz="2000" b="1" dirty="0" smtClean="0"/>
              <a:t> </a:t>
            </a:r>
            <a:r>
              <a:rPr lang="nl-BE" sz="2000" b="1" dirty="0" err="1" smtClean="0"/>
              <a:t>their</a:t>
            </a:r>
            <a:r>
              <a:rPr lang="nl-BE" sz="2000" b="1" dirty="0" smtClean="0"/>
              <a:t> routes</a:t>
            </a:r>
          </a:p>
          <a:p>
            <a:r>
              <a:rPr lang="nl-BE" sz="2000" b="1" dirty="0" err="1" smtClean="0"/>
              <a:t>Accessing</a:t>
            </a:r>
            <a:r>
              <a:rPr lang="nl-BE" sz="2000" b="1" dirty="0" smtClean="0"/>
              <a:t> </a:t>
            </a:r>
            <a:r>
              <a:rPr lang="nl-BE" sz="2000" b="1" dirty="0" err="1" smtClean="0"/>
              <a:t>editorial</a:t>
            </a:r>
            <a:r>
              <a:rPr lang="nl-BE" sz="2000" b="1" dirty="0" smtClean="0"/>
              <a:t> content</a:t>
            </a:r>
            <a:endParaRPr lang="nl-BE" sz="2000" b="1" dirty="0"/>
          </a:p>
          <a:p>
            <a:r>
              <a:rPr lang="nl-BE" sz="2000" b="1" dirty="0"/>
              <a:t>Updating</a:t>
            </a:r>
          </a:p>
          <a:p>
            <a:r>
              <a:rPr lang="nl-BE" sz="2000" b="1" dirty="0"/>
              <a:t>Bundel </a:t>
            </a:r>
            <a:r>
              <a:rPr lang="nl-BE" sz="2000" b="1" dirty="0" err="1"/>
              <a:t>sales</a:t>
            </a:r>
            <a:r>
              <a:rPr lang="nl-BE" sz="2000" b="1" dirty="0"/>
              <a:t> and distribution</a:t>
            </a:r>
          </a:p>
        </p:txBody>
      </p:sp>
      <p:pic>
        <p:nvPicPr>
          <p:cNvPr id="382980" name="Picture 4" descr="GR_logo"/>
          <p:cNvPicPr>
            <a:picLocks noChangeAspect="1" noChangeArrowheads="1"/>
          </p:cNvPicPr>
          <p:nvPr/>
        </p:nvPicPr>
        <p:blipFill>
          <a:blip r:embed="rId3"/>
          <a:srcRect/>
          <a:stretch>
            <a:fillRect/>
          </a:stretch>
        </p:blipFill>
        <p:spPr bwMode="auto">
          <a:xfrm>
            <a:off x="3798888" y="5202238"/>
            <a:ext cx="920750" cy="909637"/>
          </a:xfrm>
          <a:prstGeom prst="rect">
            <a:avLst/>
          </a:prstGeom>
          <a:noFill/>
          <a:ln w="9525">
            <a:noFill/>
            <a:miter lim="800000"/>
            <a:headEnd/>
            <a:tailEnd/>
          </a:ln>
        </p:spPr>
      </p:pic>
      <p:pic>
        <p:nvPicPr>
          <p:cNvPr id="382981" name="Picture 5" descr="logo"/>
          <p:cNvPicPr>
            <a:picLocks noChangeAspect="1" noChangeArrowheads="1"/>
          </p:cNvPicPr>
          <p:nvPr/>
        </p:nvPicPr>
        <p:blipFill>
          <a:blip r:embed="rId4"/>
          <a:srcRect/>
          <a:stretch>
            <a:fillRect/>
          </a:stretch>
        </p:blipFill>
        <p:spPr bwMode="auto">
          <a:xfrm>
            <a:off x="2116138" y="5300663"/>
            <a:ext cx="1384300" cy="866775"/>
          </a:xfrm>
          <a:prstGeom prst="rect">
            <a:avLst/>
          </a:prstGeom>
          <a:noFill/>
          <a:ln w="9525">
            <a:noFill/>
            <a:miter lim="800000"/>
            <a:headEnd/>
            <a:tailEnd/>
          </a:ln>
        </p:spPr>
      </p:pic>
      <p:pic>
        <p:nvPicPr>
          <p:cNvPr id="382982" name="Picture 6" descr="VG%20tekstcmyk"/>
          <p:cNvPicPr>
            <a:picLocks noChangeAspect="1" noChangeArrowheads="1"/>
          </p:cNvPicPr>
          <p:nvPr/>
        </p:nvPicPr>
        <p:blipFill>
          <a:blip r:embed="rId5"/>
          <a:srcRect/>
          <a:stretch>
            <a:fillRect/>
          </a:stretch>
        </p:blipFill>
        <p:spPr bwMode="auto">
          <a:xfrm>
            <a:off x="611188" y="5026025"/>
            <a:ext cx="1263650" cy="1169988"/>
          </a:xfrm>
          <a:prstGeom prst="rect">
            <a:avLst/>
          </a:prstGeom>
          <a:noFill/>
          <a:ln w="9525">
            <a:noFill/>
            <a:miter lim="800000"/>
            <a:headEnd/>
            <a:tailEnd/>
          </a:ln>
        </p:spPr>
      </p:pic>
      <p:pic>
        <p:nvPicPr>
          <p:cNvPr id="382983" name="Picture 7"/>
          <p:cNvPicPr>
            <a:picLocks noChangeAspect="1" noChangeArrowheads="1"/>
          </p:cNvPicPr>
          <p:nvPr/>
        </p:nvPicPr>
        <p:blipFill>
          <a:blip r:embed="rId6"/>
          <a:srcRect/>
          <a:stretch>
            <a:fillRect/>
          </a:stretch>
        </p:blipFill>
        <p:spPr bwMode="auto">
          <a:xfrm>
            <a:off x="595313" y="3957638"/>
            <a:ext cx="1116012" cy="884237"/>
          </a:xfrm>
          <a:prstGeom prst="rect">
            <a:avLst/>
          </a:prstGeom>
          <a:noFill/>
          <a:ln w="9525">
            <a:noFill/>
            <a:miter lim="800000"/>
            <a:headEnd/>
            <a:tailEnd/>
          </a:ln>
          <a:effectLst/>
        </p:spPr>
      </p:pic>
      <p:pic>
        <p:nvPicPr>
          <p:cNvPr id="382984" name="Picture 8"/>
          <p:cNvPicPr>
            <a:picLocks noChangeAspect="1" noChangeArrowheads="1"/>
          </p:cNvPicPr>
          <p:nvPr/>
        </p:nvPicPr>
        <p:blipFill>
          <a:blip r:embed="rId7"/>
          <a:srcRect/>
          <a:stretch>
            <a:fillRect/>
          </a:stretch>
        </p:blipFill>
        <p:spPr bwMode="auto">
          <a:xfrm>
            <a:off x="2347913" y="3890510"/>
            <a:ext cx="949325" cy="1252537"/>
          </a:xfrm>
          <a:prstGeom prst="rect">
            <a:avLst/>
          </a:prstGeom>
          <a:noFill/>
          <a:ln w="9525">
            <a:noFill/>
            <a:miter lim="800000"/>
            <a:headEnd/>
            <a:tailEnd/>
          </a:ln>
          <a:effectLst/>
        </p:spPr>
      </p:pic>
      <p:pic>
        <p:nvPicPr>
          <p:cNvPr id="382985" name="Picture 9"/>
          <p:cNvPicPr>
            <a:picLocks noChangeAspect="1" noChangeArrowheads="1"/>
          </p:cNvPicPr>
          <p:nvPr/>
        </p:nvPicPr>
        <p:blipFill>
          <a:blip r:embed="rId8" cstate="print"/>
          <a:srcRect/>
          <a:stretch>
            <a:fillRect/>
          </a:stretch>
        </p:blipFill>
        <p:spPr bwMode="auto">
          <a:xfrm>
            <a:off x="3867150" y="3975100"/>
            <a:ext cx="847725" cy="847725"/>
          </a:xfrm>
          <a:prstGeom prst="rect">
            <a:avLst/>
          </a:prstGeom>
          <a:noFill/>
          <a:ln w="9525">
            <a:noFill/>
            <a:miter lim="800000"/>
            <a:headEnd/>
            <a:tailEnd/>
          </a:ln>
          <a:effectLst/>
        </p:spPr>
      </p:pic>
      <p:pic>
        <p:nvPicPr>
          <p:cNvPr id="382986" name="Picture 10"/>
          <p:cNvPicPr>
            <a:picLocks noChangeAspect="1" noChangeArrowheads="1"/>
          </p:cNvPicPr>
          <p:nvPr/>
        </p:nvPicPr>
        <p:blipFill>
          <a:blip r:embed="rId9"/>
          <a:srcRect/>
          <a:stretch>
            <a:fillRect/>
          </a:stretch>
        </p:blipFill>
        <p:spPr bwMode="auto">
          <a:xfrm>
            <a:off x="5283200" y="5359400"/>
            <a:ext cx="1241425" cy="658813"/>
          </a:xfrm>
          <a:prstGeom prst="rect">
            <a:avLst/>
          </a:prstGeom>
          <a:noFill/>
          <a:ln w="9525">
            <a:noFill/>
            <a:miter lim="800000"/>
            <a:headEnd/>
            <a:tailEnd/>
          </a:ln>
          <a:effectLst/>
        </p:spPr>
      </p:pic>
      <p:pic>
        <p:nvPicPr>
          <p:cNvPr id="382987" name="Picture 11" descr="world"/>
          <p:cNvPicPr>
            <a:picLocks noChangeAspect="1" noChangeArrowheads="1"/>
          </p:cNvPicPr>
          <p:nvPr/>
        </p:nvPicPr>
        <p:blipFill>
          <a:blip r:embed="rId10" cstate="print"/>
          <a:srcRect/>
          <a:stretch>
            <a:fillRect/>
          </a:stretch>
        </p:blipFill>
        <p:spPr bwMode="auto">
          <a:xfrm>
            <a:off x="5992813" y="1768475"/>
            <a:ext cx="1654175" cy="1339850"/>
          </a:xfrm>
          <a:prstGeom prst="rect">
            <a:avLst/>
          </a:prstGeom>
          <a:noFill/>
          <a:ln w="9525">
            <a:noFill/>
            <a:miter lim="800000"/>
            <a:headEnd/>
            <a:tailEnd/>
          </a:ln>
        </p:spPr>
      </p:pic>
      <p:pic>
        <p:nvPicPr>
          <p:cNvPr id="382989" name="Picture 13"/>
          <p:cNvPicPr>
            <a:picLocks noChangeAspect="1" noChangeArrowheads="1"/>
          </p:cNvPicPr>
          <p:nvPr/>
        </p:nvPicPr>
        <p:blipFill>
          <a:blip r:embed="rId11"/>
          <a:srcRect/>
          <a:stretch>
            <a:fillRect/>
          </a:stretch>
        </p:blipFill>
        <p:spPr bwMode="auto">
          <a:xfrm>
            <a:off x="5118100" y="4192588"/>
            <a:ext cx="1398588" cy="41433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sz="half" idx="1"/>
          </p:nvPr>
        </p:nvSpPr>
        <p:spPr>
          <a:xfrm>
            <a:off x="457201" y="1600200"/>
            <a:ext cx="4525615" cy="2028371"/>
          </a:xfrm>
        </p:spPr>
        <p:txBody>
          <a:bodyPr/>
          <a:lstStyle/>
          <a:p>
            <a:pPr>
              <a:lnSpc>
                <a:spcPct val="90000"/>
              </a:lnSpc>
              <a:buNone/>
            </a:pPr>
            <a:r>
              <a:rPr lang="nl-BE" sz="2000" b="1" dirty="0" smtClean="0"/>
              <a:t>For </a:t>
            </a:r>
            <a:r>
              <a:rPr lang="nl-BE" sz="2000" b="1" dirty="0" err="1" smtClean="0"/>
              <a:t>production</a:t>
            </a:r>
            <a:r>
              <a:rPr lang="nl-BE" sz="2000" b="1" dirty="0" smtClean="0"/>
              <a:t> and data </a:t>
            </a:r>
            <a:r>
              <a:rPr lang="nl-BE" sz="2000" b="1" dirty="0" err="1" smtClean="0"/>
              <a:t>integration</a:t>
            </a:r>
            <a:endParaRPr lang="nl-BE" sz="2000" b="1" dirty="0" smtClean="0"/>
          </a:p>
          <a:p>
            <a:pPr>
              <a:lnSpc>
                <a:spcPct val="90000"/>
              </a:lnSpc>
            </a:pPr>
            <a:r>
              <a:rPr lang="nl-BE" sz="1800" b="1" dirty="0" err="1" smtClean="0"/>
              <a:t>Tele</a:t>
            </a:r>
            <a:r>
              <a:rPr lang="nl-BE" sz="1800" b="1" dirty="0" smtClean="0"/>
              <a:t> </a:t>
            </a:r>
            <a:r>
              <a:rPr lang="nl-BE" sz="1800" b="1" dirty="0"/>
              <a:t>Atlas Vector </a:t>
            </a:r>
            <a:r>
              <a:rPr lang="nl-BE" sz="1800" b="1" dirty="0" err="1"/>
              <a:t>Maps</a:t>
            </a:r>
            <a:endParaRPr lang="nl-BE" sz="1800" b="1" dirty="0"/>
          </a:p>
          <a:p>
            <a:pPr>
              <a:lnSpc>
                <a:spcPct val="90000"/>
              </a:lnSpc>
            </a:pPr>
            <a:r>
              <a:rPr lang="nl-BE" sz="1800" b="1" dirty="0"/>
              <a:t>NGI raster </a:t>
            </a:r>
            <a:r>
              <a:rPr lang="nl-BE" sz="1800" b="1" dirty="0" err="1"/>
              <a:t>maps</a:t>
            </a:r>
            <a:endParaRPr lang="nl-BE" sz="1800" b="1" dirty="0"/>
          </a:p>
          <a:p>
            <a:pPr>
              <a:lnSpc>
                <a:spcPct val="90000"/>
              </a:lnSpc>
            </a:pPr>
            <a:r>
              <a:rPr lang="nl-BE" sz="1800" b="1" dirty="0" err="1"/>
              <a:t>Aerial</a:t>
            </a:r>
            <a:r>
              <a:rPr lang="nl-BE" sz="1800" b="1" dirty="0"/>
              <a:t> </a:t>
            </a:r>
            <a:r>
              <a:rPr lang="nl-BE" sz="1800" b="1" dirty="0" err="1"/>
              <a:t>Imagery</a:t>
            </a:r>
            <a:r>
              <a:rPr lang="nl-BE" sz="1800" b="1" dirty="0"/>
              <a:t> </a:t>
            </a:r>
            <a:r>
              <a:rPr lang="nl-BE" sz="1800" b="1" dirty="0" err="1"/>
              <a:t>Aerodata</a:t>
            </a:r>
            <a:r>
              <a:rPr lang="nl-BE" sz="1800" b="1" dirty="0"/>
              <a:t>, NGI</a:t>
            </a:r>
          </a:p>
          <a:p>
            <a:pPr>
              <a:lnSpc>
                <a:spcPct val="90000"/>
              </a:lnSpc>
            </a:pPr>
            <a:r>
              <a:rPr lang="nl-BE" sz="1800" b="1" dirty="0" smtClean="0"/>
              <a:t>Google </a:t>
            </a:r>
            <a:r>
              <a:rPr lang="nl-BE" sz="1800" b="1" dirty="0" err="1" smtClean="0"/>
              <a:t>Maps</a:t>
            </a:r>
            <a:endParaRPr lang="nl-BE" sz="1800" b="1" dirty="0"/>
          </a:p>
          <a:p>
            <a:pPr>
              <a:lnSpc>
                <a:spcPct val="90000"/>
              </a:lnSpc>
            </a:pPr>
            <a:r>
              <a:rPr lang="nl-BE" sz="1800" b="1" dirty="0"/>
              <a:t>…</a:t>
            </a:r>
          </a:p>
        </p:txBody>
      </p:sp>
      <p:pic>
        <p:nvPicPr>
          <p:cNvPr id="373764" name="Picture 4" descr="MyFirstWalk_04"/>
          <p:cNvPicPr>
            <a:picLocks noGrp="1" noChangeAspect="1" noChangeArrowheads="1"/>
          </p:cNvPicPr>
          <p:nvPr>
            <p:ph sz="quarter" idx="2"/>
          </p:nvPr>
        </p:nvPicPr>
        <p:blipFill>
          <a:blip r:embed="rId3" cstate="print"/>
          <a:srcRect/>
          <a:stretch>
            <a:fillRect/>
          </a:stretch>
        </p:blipFill>
        <p:spPr>
          <a:xfrm>
            <a:off x="5030236" y="1505364"/>
            <a:ext cx="2416855" cy="2024337"/>
          </a:xfrm>
          <a:noFill/>
          <a:ln/>
        </p:spPr>
      </p:pic>
      <p:pic>
        <p:nvPicPr>
          <p:cNvPr id="373766" name="Picture 6"/>
          <p:cNvPicPr>
            <a:picLocks noGrp="1" noChangeAspect="1" noChangeArrowheads="1"/>
          </p:cNvPicPr>
          <p:nvPr>
            <p:ph sz="quarter" idx="3"/>
          </p:nvPr>
        </p:nvPicPr>
        <p:blipFill>
          <a:blip r:embed="rId4"/>
          <a:srcRect/>
          <a:stretch>
            <a:fillRect/>
          </a:stretch>
        </p:blipFill>
        <p:spPr>
          <a:xfrm>
            <a:off x="6711950" y="2786063"/>
            <a:ext cx="882064" cy="882064"/>
          </a:xfrm>
          <a:noFill/>
          <a:ln/>
        </p:spPr>
      </p:pic>
      <p:pic>
        <p:nvPicPr>
          <p:cNvPr id="373768" name="Picture 8" descr="Mountainbikeroute_Oosterzele1"/>
          <p:cNvPicPr>
            <a:picLocks noChangeAspect="1" noChangeArrowheads="1"/>
          </p:cNvPicPr>
          <p:nvPr/>
        </p:nvPicPr>
        <p:blipFill>
          <a:blip r:embed="rId5" cstate="print"/>
          <a:srcRect/>
          <a:stretch>
            <a:fillRect/>
          </a:stretch>
        </p:blipFill>
        <p:spPr bwMode="auto">
          <a:xfrm>
            <a:off x="5080622" y="3671001"/>
            <a:ext cx="2418216" cy="2113162"/>
          </a:xfrm>
          <a:prstGeom prst="rect">
            <a:avLst/>
          </a:prstGeom>
          <a:noFill/>
        </p:spPr>
      </p:pic>
      <p:pic>
        <p:nvPicPr>
          <p:cNvPr id="373769" name="Picture 9"/>
          <p:cNvPicPr>
            <a:picLocks noChangeAspect="1" noChangeArrowheads="1"/>
          </p:cNvPicPr>
          <p:nvPr/>
        </p:nvPicPr>
        <p:blipFill>
          <a:blip r:embed="rId6"/>
          <a:srcRect/>
          <a:stretch>
            <a:fillRect/>
          </a:stretch>
        </p:blipFill>
        <p:spPr bwMode="auto">
          <a:xfrm>
            <a:off x="4985529" y="5877606"/>
            <a:ext cx="2027237" cy="530225"/>
          </a:xfrm>
          <a:prstGeom prst="rect">
            <a:avLst/>
          </a:prstGeom>
          <a:noFill/>
          <a:ln w="9525">
            <a:noFill/>
            <a:miter lim="800000"/>
            <a:headEnd/>
            <a:tailEnd/>
          </a:ln>
          <a:effectLst/>
        </p:spPr>
      </p:pic>
      <p:pic>
        <p:nvPicPr>
          <p:cNvPr id="373770" name="Picture 10"/>
          <p:cNvPicPr>
            <a:picLocks noChangeAspect="1" noChangeArrowheads="1"/>
          </p:cNvPicPr>
          <p:nvPr/>
        </p:nvPicPr>
        <p:blipFill>
          <a:blip r:embed="rId7" cstate="print"/>
          <a:srcRect t="9892" r="6522" b="7396"/>
          <a:stretch>
            <a:fillRect/>
          </a:stretch>
        </p:blipFill>
        <p:spPr bwMode="auto">
          <a:xfrm>
            <a:off x="523678" y="3617843"/>
            <a:ext cx="4067375" cy="2249340"/>
          </a:xfrm>
          <a:prstGeom prst="rect">
            <a:avLst/>
          </a:prstGeom>
          <a:noFill/>
          <a:ln w="9525">
            <a:noFill/>
            <a:miter lim="800000"/>
            <a:headEnd/>
            <a:tailEnd/>
          </a:ln>
          <a:effectLst/>
        </p:spPr>
      </p:pic>
      <p:pic>
        <p:nvPicPr>
          <p:cNvPr id="373771" name="Picture 11"/>
          <p:cNvPicPr>
            <a:picLocks noChangeAspect="1" noChangeArrowheads="1"/>
          </p:cNvPicPr>
          <p:nvPr/>
        </p:nvPicPr>
        <p:blipFill>
          <a:blip r:embed="rId8"/>
          <a:srcRect/>
          <a:stretch>
            <a:fillRect/>
          </a:stretch>
        </p:blipFill>
        <p:spPr bwMode="auto">
          <a:xfrm>
            <a:off x="3604041" y="5973073"/>
            <a:ext cx="976313" cy="581025"/>
          </a:xfrm>
          <a:prstGeom prst="rect">
            <a:avLst/>
          </a:prstGeom>
          <a:noFill/>
          <a:ln w="9525">
            <a:noFill/>
            <a:miter lim="800000"/>
            <a:headEnd/>
            <a:tailEnd/>
          </a:ln>
          <a:effectLst/>
        </p:spPr>
      </p:pic>
      <p:sp>
        <p:nvSpPr>
          <p:cNvPr id="373778" name="Rectangle 18"/>
          <p:cNvSpPr>
            <a:spLocks noChangeArrowheads="1"/>
          </p:cNvSpPr>
          <p:nvPr/>
        </p:nvSpPr>
        <p:spPr bwMode="auto">
          <a:xfrm>
            <a:off x="468313" y="0"/>
            <a:ext cx="8229600" cy="1143000"/>
          </a:xfrm>
          <a:prstGeom prst="rect">
            <a:avLst/>
          </a:prstGeom>
          <a:noFill/>
          <a:ln w="9525">
            <a:noFill/>
            <a:miter lim="800000"/>
            <a:headEnd/>
            <a:tailEnd/>
          </a:ln>
          <a:effectLst/>
        </p:spPr>
        <p:txBody>
          <a:bodyPr anchor="ctr"/>
          <a:lstStyle/>
          <a:p>
            <a:pPr algn="r"/>
            <a:r>
              <a:rPr lang="fr-BE" sz="4000" b="1" dirty="0" err="1">
                <a:solidFill>
                  <a:srgbClr val="777777"/>
                </a:solidFill>
              </a:rPr>
              <a:t>Partnering</a:t>
            </a:r>
            <a:r>
              <a:rPr lang="fr-BE" sz="4000" b="1" dirty="0">
                <a:solidFill>
                  <a:srgbClr val="777777"/>
                </a:solidFill>
              </a:rPr>
              <a:t/>
            </a:r>
            <a:br>
              <a:rPr lang="fr-BE" sz="4000" b="1" dirty="0">
                <a:solidFill>
                  <a:srgbClr val="777777"/>
                </a:solidFill>
              </a:rPr>
            </a:br>
            <a:r>
              <a:rPr lang="fr-BE" sz="2400" b="1" dirty="0" err="1" smtClean="0">
                <a:solidFill>
                  <a:srgbClr val="777777"/>
                </a:solidFill>
              </a:rPr>
              <a:t>With</a:t>
            </a:r>
            <a:r>
              <a:rPr lang="fr-BE" sz="2400" b="1" dirty="0" smtClean="0">
                <a:solidFill>
                  <a:srgbClr val="777777"/>
                </a:solidFill>
              </a:rPr>
              <a:t> </a:t>
            </a:r>
            <a:r>
              <a:rPr lang="fr-BE" sz="2400" b="1" dirty="0" err="1">
                <a:solidFill>
                  <a:srgbClr val="777777"/>
                </a:solidFill>
              </a:rPr>
              <a:t>reference</a:t>
            </a:r>
            <a:r>
              <a:rPr lang="fr-BE" sz="2400" b="1" dirty="0">
                <a:solidFill>
                  <a:srgbClr val="777777"/>
                </a:solidFill>
              </a:rPr>
              <a:t> data </a:t>
            </a:r>
            <a:r>
              <a:rPr lang="fr-BE" sz="2400" b="1" dirty="0" err="1">
                <a:solidFill>
                  <a:srgbClr val="777777"/>
                </a:solidFill>
              </a:rPr>
              <a:t>suppliers</a:t>
            </a:r>
            <a:endParaRPr lang="nl-NL" sz="2400" b="1" dirty="0">
              <a:solidFill>
                <a:srgbClr val="777777"/>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3" cstate="print"/>
          <a:srcRect t="13428"/>
          <a:stretch>
            <a:fillRect/>
          </a:stretch>
        </p:blipFill>
        <p:spPr bwMode="auto">
          <a:xfrm>
            <a:off x="3541713" y="1497013"/>
            <a:ext cx="1743075" cy="1138237"/>
          </a:xfrm>
          <a:prstGeom prst="rect">
            <a:avLst/>
          </a:prstGeom>
          <a:noFill/>
          <a:ln w="9525" algn="ctr">
            <a:noFill/>
            <a:miter lim="800000"/>
            <a:headEnd/>
            <a:tailEnd/>
          </a:ln>
          <a:effectLst/>
        </p:spPr>
      </p:pic>
      <p:pic>
        <p:nvPicPr>
          <p:cNvPr id="491523" name="Picture 3"/>
          <p:cNvPicPr>
            <a:picLocks noChangeAspect="1" noChangeArrowheads="1"/>
          </p:cNvPicPr>
          <p:nvPr/>
        </p:nvPicPr>
        <p:blipFill>
          <a:blip r:embed="rId4" cstate="print"/>
          <a:srcRect/>
          <a:stretch>
            <a:fillRect/>
          </a:stretch>
        </p:blipFill>
        <p:spPr bwMode="auto">
          <a:xfrm>
            <a:off x="3541713" y="3065463"/>
            <a:ext cx="1822450" cy="1731962"/>
          </a:xfrm>
          <a:prstGeom prst="rect">
            <a:avLst/>
          </a:prstGeom>
          <a:noFill/>
          <a:ln w="9525" algn="ctr">
            <a:noFill/>
            <a:miter lim="800000"/>
            <a:headEnd/>
            <a:tailEnd/>
          </a:ln>
          <a:effectLst/>
        </p:spPr>
      </p:pic>
      <p:pic>
        <p:nvPicPr>
          <p:cNvPr id="491524" name="Picture 4"/>
          <p:cNvPicPr>
            <a:picLocks noChangeAspect="1" noChangeArrowheads="1"/>
          </p:cNvPicPr>
          <p:nvPr/>
        </p:nvPicPr>
        <p:blipFill>
          <a:blip r:embed="rId5" cstate="print"/>
          <a:srcRect/>
          <a:stretch>
            <a:fillRect/>
          </a:stretch>
        </p:blipFill>
        <p:spPr bwMode="auto">
          <a:xfrm>
            <a:off x="3578225" y="5308600"/>
            <a:ext cx="1860550" cy="1174750"/>
          </a:xfrm>
          <a:prstGeom prst="rect">
            <a:avLst/>
          </a:prstGeom>
          <a:noFill/>
          <a:ln w="9525" algn="ctr">
            <a:noFill/>
            <a:miter lim="800000"/>
            <a:headEnd/>
            <a:tailEnd/>
          </a:ln>
          <a:effectLst/>
        </p:spPr>
      </p:pic>
      <p:sp>
        <p:nvSpPr>
          <p:cNvPr id="491525" name="Rectangle 5"/>
          <p:cNvSpPr>
            <a:spLocks noChangeArrowheads="1"/>
          </p:cNvSpPr>
          <p:nvPr/>
        </p:nvSpPr>
        <p:spPr bwMode="auto">
          <a:xfrm>
            <a:off x="3192463" y="1031875"/>
            <a:ext cx="2540000" cy="5514975"/>
          </a:xfrm>
          <a:prstGeom prst="rect">
            <a:avLst/>
          </a:prstGeom>
          <a:noFill/>
          <a:ln w="38100" cmpd="dbl" algn="ctr">
            <a:solidFill>
              <a:schemeClr val="tx1"/>
            </a:solidFill>
            <a:miter lim="800000"/>
            <a:headEnd/>
            <a:tailEnd/>
          </a:ln>
          <a:effectLst/>
        </p:spPr>
        <p:txBody>
          <a:bodyPr wrap="none" anchor="ctr"/>
          <a:lstStyle/>
          <a:p>
            <a:endParaRPr lang="en-US"/>
          </a:p>
        </p:txBody>
      </p:sp>
      <p:sp>
        <p:nvSpPr>
          <p:cNvPr id="491526" name="Line 6"/>
          <p:cNvSpPr>
            <a:spLocks noChangeShapeType="1"/>
          </p:cNvSpPr>
          <p:nvPr/>
        </p:nvSpPr>
        <p:spPr bwMode="auto">
          <a:xfrm>
            <a:off x="3192463" y="2686050"/>
            <a:ext cx="2570162" cy="0"/>
          </a:xfrm>
          <a:prstGeom prst="line">
            <a:avLst/>
          </a:prstGeom>
          <a:noFill/>
          <a:ln w="38100" cmpd="dbl">
            <a:solidFill>
              <a:schemeClr val="tx1"/>
            </a:solidFill>
            <a:round/>
            <a:headEnd/>
            <a:tailEnd/>
          </a:ln>
          <a:effectLst/>
        </p:spPr>
        <p:txBody>
          <a:bodyPr/>
          <a:lstStyle/>
          <a:p>
            <a:endParaRPr lang="en-US"/>
          </a:p>
        </p:txBody>
      </p:sp>
      <p:sp>
        <p:nvSpPr>
          <p:cNvPr id="491527" name="Line 7"/>
          <p:cNvSpPr>
            <a:spLocks noChangeShapeType="1"/>
          </p:cNvSpPr>
          <p:nvPr/>
        </p:nvSpPr>
        <p:spPr bwMode="auto">
          <a:xfrm>
            <a:off x="3205163" y="4978400"/>
            <a:ext cx="2495550" cy="0"/>
          </a:xfrm>
          <a:prstGeom prst="line">
            <a:avLst/>
          </a:prstGeom>
          <a:noFill/>
          <a:ln w="38100" cmpd="dbl">
            <a:solidFill>
              <a:schemeClr val="tx1"/>
            </a:solidFill>
            <a:round/>
            <a:headEnd/>
            <a:tailEnd/>
          </a:ln>
          <a:effectLst/>
        </p:spPr>
        <p:txBody>
          <a:bodyPr/>
          <a:lstStyle/>
          <a:p>
            <a:endParaRPr lang="en-US"/>
          </a:p>
        </p:txBody>
      </p:sp>
      <p:sp>
        <p:nvSpPr>
          <p:cNvPr id="491528" name="Rectangle 8"/>
          <p:cNvSpPr>
            <a:spLocks noChangeArrowheads="1"/>
          </p:cNvSpPr>
          <p:nvPr/>
        </p:nvSpPr>
        <p:spPr bwMode="auto">
          <a:xfrm>
            <a:off x="3821113" y="1158875"/>
            <a:ext cx="1301750" cy="274638"/>
          </a:xfrm>
          <a:prstGeom prst="rect">
            <a:avLst/>
          </a:prstGeom>
          <a:noFill/>
          <a:ln w="9525" algn="ctr">
            <a:noFill/>
            <a:miter lim="800000"/>
            <a:headEnd/>
            <a:tailEnd/>
          </a:ln>
          <a:effectLst/>
        </p:spPr>
        <p:txBody>
          <a:bodyPr>
            <a:spAutoFit/>
          </a:bodyPr>
          <a:lstStyle/>
          <a:p>
            <a:pPr algn="l"/>
            <a:r>
              <a:rPr lang="nl-BE" sz="1200" b="1"/>
              <a:t>VIEWER</a:t>
            </a:r>
            <a:endParaRPr lang="nl-NL" sz="1200" b="1"/>
          </a:p>
        </p:txBody>
      </p:sp>
      <p:sp>
        <p:nvSpPr>
          <p:cNvPr id="491529" name="Rectangle 9"/>
          <p:cNvSpPr>
            <a:spLocks noChangeArrowheads="1"/>
          </p:cNvSpPr>
          <p:nvPr/>
        </p:nvSpPr>
        <p:spPr bwMode="auto">
          <a:xfrm>
            <a:off x="3933825" y="2770188"/>
            <a:ext cx="919163" cy="274637"/>
          </a:xfrm>
          <a:prstGeom prst="rect">
            <a:avLst/>
          </a:prstGeom>
          <a:noFill/>
          <a:ln w="9525" algn="ctr">
            <a:noFill/>
            <a:miter lim="800000"/>
            <a:headEnd/>
            <a:tailEnd/>
          </a:ln>
          <a:effectLst/>
        </p:spPr>
        <p:txBody>
          <a:bodyPr wrap="none">
            <a:spAutoFit/>
          </a:bodyPr>
          <a:lstStyle/>
          <a:p>
            <a:r>
              <a:rPr lang="nl-BE" sz="1200" b="1"/>
              <a:t>PLANNER</a:t>
            </a:r>
            <a:endParaRPr lang="nl-NL" sz="1200" b="1"/>
          </a:p>
        </p:txBody>
      </p:sp>
      <p:sp>
        <p:nvSpPr>
          <p:cNvPr id="491530" name="Rectangle 10"/>
          <p:cNvSpPr>
            <a:spLocks noChangeArrowheads="1"/>
          </p:cNvSpPr>
          <p:nvPr/>
        </p:nvSpPr>
        <p:spPr bwMode="auto">
          <a:xfrm>
            <a:off x="3952875" y="5033963"/>
            <a:ext cx="1063625" cy="274637"/>
          </a:xfrm>
          <a:prstGeom prst="rect">
            <a:avLst/>
          </a:prstGeom>
          <a:noFill/>
          <a:ln w="9525" algn="ctr">
            <a:noFill/>
            <a:miter lim="800000"/>
            <a:headEnd/>
            <a:tailEnd/>
          </a:ln>
          <a:effectLst/>
        </p:spPr>
        <p:txBody>
          <a:bodyPr wrap="none">
            <a:spAutoFit/>
          </a:bodyPr>
          <a:lstStyle/>
          <a:p>
            <a:r>
              <a:rPr lang="nl-BE" sz="1200" b="1"/>
              <a:t>PUBLISHER</a:t>
            </a:r>
            <a:endParaRPr lang="nl-NL" sz="1200" b="1"/>
          </a:p>
        </p:txBody>
      </p:sp>
      <p:sp>
        <p:nvSpPr>
          <p:cNvPr id="491531" name="Rectangle 11"/>
          <p:cNvSpPr>
            <a:spLocks noChangeArrowheads="1"/>
          </p:cNvSpPr>
          <p:nvPr/>
        </p:nvSpPr>
        <p:spPr bwMode="auto">
          <a:xfrm>
            <a:off x="301625" y="1028700"/>
            <a:ext cx="2540000" cy="5514975"/>
          </a:xfrm>
          <a:prstGeom prst="rect">
            <a:avLst/>
          </a:prstGeom>
          <a:noFill/>
          <a:ln w="38100" cmpd="dbl" algn="ctr">
            <a:solidFill>
              <a:schemeClr val="tx1"/>
            </a:solidFill>
            <a:miter lim="800000"/>
            <a:headEnd/>
            <a:tailEnd/>
          </a:ln>
          <a:effectLst/>
        </p:spPr>
        <p:txBody>
          <a:bodyPr wrap="none" anchor="ctr"/>
          <a:lstStyle/>
          <a:p>
            <a:endParaRPr lang="en-US"/>
          </a:p>
        </p:txBody>
      </p:sp>
      <p:sp>
        <p:nvSpPr>
          <p:cNvPr id="491532" name="Text Box 12"/>
          <p:cNvSpPr txBox="1">
            <a:spLocks noChangeArrowheads="1"/>
          </p:cNvSpPr>
          <p:nvPr/>
        </p:nvSpPr>
        <p:spPr bwMode="auto">
          <a:xfrm>
            <a:off x="885825" y="1239838"/>
            <a:ext cx="1208088" cy="274637"/>
          </a:xfrm>
          <a:prstGeom prst="rect">
            <a:avLst/>
          </a:prstGeom>
          <a:noFill/>
          <a:ln w="9525" algn="ctr">
            <a:noFill/>
            <a:miter lim="800000"/>
            <a:headEnd/>
            <a:tailEnd/>
          </a:ln>
          <a:effectLst/>
        </p:spPr>
        <p:txBody>
          <a:bodyPr wrap="none">
            <a:spAutoFit/>
          </a:bodyPr>
          <a:lstStyle/>
          <a:p>
            <a:r>
              <a:rPr lang="nl-BE" sz="1200" b="1"/>
              <a:t>PRODUCTION</a:t>
            </a:r>
            <a:endParaRPr lang="nl-NL" sz="1200" b="1"/>
          </a:p>
        </p:txBody>
      </p:sp>
      <p:sp>
        <p:nvSpPr>
          <p:cNvPr id="491533" name="Text Box 13"/>
          <p:cNvSpPr txBox="1">
            <a:spLocks noChangeArrowheads="1"/>
          </p:cNvSpPr>
          <p:nvPr/>
        </p:nvSpPr>
        <p:spPr bwMode="auto">
          <a:xfrm>
            <a:off x="319088" y="3417888"/>
            <a:ext cx="2263775" cy="274637"/>
          </a:xfrm>
          <a:prstGeom prst="rect">
            <a:avLst/>
          </a:prstGeom>
          <a:noFill/>
          <a:ln w="9525" algn="ctr">
            <a:noFill/>
            <a:miter lim="800000"/>
            <a:headEnd/>
            <a:tailEnd/>
          </a:ln>
          <a:effectLst/>
        </p:spPr>
        <p:txBody>
          <a:bodyPr>
            <a:spAutoFit/>
          </a:bodyPr>
          <a:lstStyle/>
          <a:p>
            <a:r>
              <a:rPr lang="nl-BE" sz="1200" b="1"/>
              <a:t>HOSTING</a:t>
            </a:r>
          </a:p>
        </p:txBody>
      </p:sp>
      <p:sp>
        <p:nvSpPr>
          <p:cNvPr id="491534" name="Rectangle 14"/>
          <p:cNvSpPr>
            <a:spLocks noChangeArrowheads="1"/>
          </p:cNvSpPr>
          <p:nvPr/>
        </p:nvSpPr>
        <p:spPr bwMode="auto">
          <a:xfrm>
            <a:off x="5932488" y="1054101"/>
            <a:ext cx="2540000" cy="4775200"/>
          </a:xfrm>
          <a:prstGeom prst="rect">
            <a:avLst/>
          </a:prstGeom>
          <a:noFill/>
          <a:ln w="38100" cmpd="dbl" algn="ctr">
            <a:solidFill>
              <a:schemeClr val="tx1"/>
            </a:solidFill>
            <a:miter lim="800000"/>
            <a:headEnd/>
            <a:tailEnd/>
          </a:ln>
          <a:effectLst/>
        </p:spPr>
        <p:txBody>
          <a:bodyPr wrap="none" anchor="ctr"/>
          <a:lstStyle/>
          <a:p>
            <a:endParaRPr lang="en-US"/>
          </a:p>
        </p:txBody>
      </p:sp>
      <p:pic>
        <p:nvPicPr>
          <p:cNvPr id="491538" name="Picture 18" descr="MyFirstWalk_07"/>
          <p:cNvPicPr>
            <a:picLocks noChangeAspect="1" noChangeArrowheads="1"/>
          </p:cNvPicPr>
          <p:nvPr/>
        </p:nvPicPr>
        <p:blipFill>
          <a:blip r:embed="rId6" cstate="print"/>
          <a:srcRect/>
          <a:stretch>
            <a:fillRect/>
          </a:stretch>
        </p:blipFill>
        <p:spPr bwMode="auto">
          <a:xfrm>
            <a:off x="706438" y="1663700"/>
            <a:ext cx="1701800" cy="1265238"/>
          </a:xfrm>
          <a:prstGeom prst="rect">
            <a:avLst/>
          </a:prstGeom>
          <a:noFill/>
        </p:spPr>
      </p:pic>
      <p:pic>
        <p:nvPicPr>
          <p:cNvPr id="491539" name="Picture 19"/>
          <p:cNvPicPr>
            <a:picLocks noChangeAspect="1" noChangeArrowheads="1"/>
          </p:cNvPicPr>
          <p:nvPr/>
        </p:nvPicPr>
        <p:blipFill>
          <a:blip r:embed="rId7" cstate="print"/>
          <a:srcRect/>
          <a:stretch>
            <a:fillRect/>
          </a:stretch>
        </p:blipFill>
        <p:spPr bwMode="auto">
          <a:xfrm>
            <a:off x="1814513" y="2724150"/>
            <a:ext cx="688975" cy="368300"/>
          </a:xfrm>
          <a:prstGeom prst="rect">
            <a:avLst/>
          </a:prstGeom>
          <a:noFill/>
          <a:ln w="9525">
            <a:noFill/>
            <a:miter lim="800000"/>
            <a:headEnd/>
            <a:tailEnd/>
          </a:ln>
          <a:effectLst/>
        </p:spPr>
      </p:pic>
      <p:pic>
        <p:nvPicPr>
          <p:cNvPr id="491540" name="Picture 20" descr="06_FRA_LesArcs_WALTER_BIER"/>
          <p:cNvPicPr>
            <a:picLocks noChangeAspect="1" noChangeArrowheads="1"/>
          </p:cNvPicPr>
          <p:nvPr/>
        </p:nvPicPr>
        <p:blipFill>
          <a:blip r:embed="rId8" cstate="print"/>
          <a:srcRect/>
          <a:stretch>
            <a:fillRect/>
          </a:stretch>
        </p:blipFill>
        <p:spPr bwMode="auto">
          <a:xfrm>
            <a:off x="519113" y="2270125"/>
            <a:ext cx="415925" cy="485775"/>
          </a:xfrm>
          <a:prstGeom prst="rect">
            <a:avLst/>
          </a:prstGeom>
          <a:noFill/>
        </p:spPr>
      </p:pic>
      <p:pic>
        <p:nvPicPr>
          <p:cNvPr id="491541" name="Picture 21" descr="09_FRA_LesArcs_MIERTJE_Friet"/>
          <p:cNvPicPr>
            <a:picLocks noChangeAspect="1" noChangeArrowheads="1"/>
          </p:cNvPicPr>
          <p:nvPr/>
        </p:nvPicPr>
        <p:blipFill>
          <a:blip r:embed="rId9" cstate="print"/>
          <a:srcRect l="22359" t="20326" r="27364"/>
          <a:stretch>
            <a:fillRect/>
          </a:stretch>
        </p:blipFill>
        <p:spPr bwMode="auto">
          <a:xfrm>
            <a:off x="1963738" y="1730375"/>
            <a:ext cx="417512" cy="433388"/>
          </a:xfrm>
          <a:prstGeom prst="rect">
            <a:avLst/>
          </a:prstGeom>
          <a:noFill/>
        </p:spPr>
      </p:pic>
      <p:pic>
        <p:nvPicPr>
          <p:cNvPr id="491542" name="Picture 22"/>
          <p:cNvPicPr>
            <a:picLocks noChangeAspect="1" noChangeArrowheads="1"/>
          </p:cNvPicPr>
          <p:nvPr/>
        </p:nvPicPr>
        <p:blipFill>
          <a:blip r:embed="rId10"/>
          <a:srcRect/>
          <a:stretch>
            <a:fillRect/>
          </a:stretch>
        </p:blipFill>
        <p:spPr bwMode="auto">
          <a:xfrm>
            <a:off x="811213" y="3792538"/>
            <a:ext cx="1571625" cy="960437"/>
          </a:xfrm>
          <a:prstGeom prst="rect">
            <a:avLst/>
          </a:prstGeom>
          <a:noFill/>
          <a:ln w="9525" algn="ctr">
            <a:noFill/>
            <a:miter lim="800000"/>
            <a:headEnd/>
            <a:tailEnd/>
          </a:ln>
          <a:effectLst/>
        </p:spPr>
      </p:pic>
      <p:sp>
        <p:nvSpPr>
          <p:cNvPr id="491543" name="Text Box 23"/>
          <p:cNvSpPr txBox="1">
            <a:spLocks noChangeArrowheads="1"/>
          </p:cNvSpPr>
          <p:nvPr/>
        </p:nvSpPr>
        <p:spPr bwMode="auto">
          <a:xfrm>
            <a:off x="433388" y="4983163"/>
            <a:ext cx="2263775" cy="274637"/>
          </a:xfrm>
          <a:prstGeom prst="rect">
            <a:avLst/>
          </a:prstGeom>
          <a:noFill/>
          <a:ln w="9525" algn="ctr">
            <a:noFill/>
            <a:miter lim="800000"/>
            <a:headEnd/>
            <a:tailEnd/>
          </a:ln>
          <a:effectLst/>
        </p:spPr>
        <p:txBody>
          <a:bodyPr>
            <a:spAutoFit/>
          </a:bodyPr>
          <a:lstStyle/>
          <a:p>
            <a:r>
              <a:rPr lang="nl-BE" sz="1200" b="1"/>
              <a:t>FORMAT CONVERSIONS</a:t>
            </a:r>
            <a:endParaRPr lang="nl-NL" sz="1200" b="1"/>
          </a:p>
        </p:txBody>
      </p:sp>
      <p:grpSp>
        <p:nvGrpSpPr>
          <p:cNvPr id="2" name="Group 24"/>
          <p:cNvGrpSpPr>
            <a:grpSpLocks/>
          </p:cNvGrpSpPr>
          <p:nvPr/>
        </p:nvGrpSpPr>
        <p:grpSpPr bwMode="auto">
          <a:xfrm>
            <a:off x="769938" y="5435600"/>
            <a:ext cx="1493837" cy="877888"/>
            <a:chOff x="3330" y="3291"/>
            <a:chExt cx="1422" cy="836"/>
          </a:xfrm>
        </p:grpSpPr>
        <p:pic>
          <p:nvPicPr>
            <p:cNvPr id="491545" name="Picture 25"/>
            <p:cNvPicPr>
              <a:picLocks noChangeAspect="1" noChangeArrowheads="1"/>
            </p:cNvPicPr>
            <p:nvPr/>
          </p:nvPicPr>
          <p:blipFill>
            <a:blip r:embed="rId11" cstate="print"/>
            <a:srcRect/>
            <a:stretch>
              <a:fillRect/>
            </a:stretch>
          </p:blipFill>
          <p:spPr bwMode="auto">
            <a:xfrm>
              <a:off x="3847" y="3342"/>
              <a:ext cx="326" cy="304"/>
            </a:xfrm>
            <a:prstGeom prst="rect">
              <a:avLst/>
            </a:prstGeom>
            <a:noFill/>
            <a:ln w="9525">
              <a:noFill/>
              <a:miter lim="800000"/>
              <a:headEnd/>
              <a:tailEnd/>
            </a:ln>
            <a:effectLst/>
          </p:spPr>
        </p:pic>
        <p:pic>
          <p:nvPicPr>
            <p:cNvPr id="491546" name="Picture 26"/>
            <p:cNvPicPr>
              <a:picLocks noChangeAspect="1" noChangeArrowheads="1"/>
            </p:cNvPicPr>
            <p:nvPr/>
          </p:nvPicPr>
          <p:blipFill>
            <a:blip r:embed="rId12" cstate="print"/>
            <a:srcRect/>
            <a:stretch>
              <a:fillRect/>
            </a:stretch>
          </p:blipFill>
          <p:spPr bwMode="auto">
            <a:xfrm>
              <a:off x="4287" y="3291"/>
              <a:ext cx="465" cy="465"/>
            </a:xfrm>
            <a:prstGeom prst="rect">
              <a:avLst/>
            </a:prstGeom>
            <a:noFill/>
            <a:ln w="9525">
              <a:noFill/>
              <a:miter lim="800000"/>
              <a:headEnd/>
              <a:tailEnd/>
            </a:ln>
            <a:effectLst/>
          </p:spPr>
        </p:pic>
        <p:pic>
          <p:nvPicPr>
            <p:cNvPr id="491547" name="Picture 27"/>
            <p:cNvPicPr>
              <a:picLocks noChangeAspect="1" noChangeArrowheads="1"/>
            </p:cNvPicPr>
            <p:nvPr/>
          </p:nvPicPr>
          <p:blipFill>
            <a:blip r:embed="rId13" cstate="print"/>
            <a:srcRect/>
            <a:stretch>
              <a:fillRect/>
            </a:stretch>
          </p:blipFill>
          <p:spPr bwMode="auto">
            <a:xfrm>
              <a:off x="3330" y="3361"/>
              <a:ext cx="372" cy="320"/>
            </a:xfrm>
            <a:prstGeom prst="rect">
              <a:avLst/>
            </a:prstGeom>
            <a:noFill/>
            <a:ln w="9525">
              <a:noFill/>
              <a:miter lim="800000"/>
              <a:headEnd/>
              <a:tailEnd/>
            </a:ln>
          </p:spPr>
        </p:pic>
        <p:pic>
          <p:nvPicPr>
            <p:cNvPr id="491548" name="Picture 28"/>
            <p:cNvPicPr>
              <a:picLocks noChangeAspect="1" noChangeArrowheads="1"/>
            </p:cNvPicPr>
            <p:nvPr/>
          </p:nvPicPr>
          <p:blipFill>
            <a:blip r:embed="rId14" cstate="print"/>
            <a:srcRect/>
            <a:stretch>
              <a:fillRect/>
            </a:stretch>
          </p:blipFill>
          <p:spPr bwMode="auto">
            <a:xfrm>
              <a:off x="4105" y="3843"/>
              <a:ext cx="421" cy="258"/>
            </a:xfrm>
            <a:prstGeom prst="rect">
              <a:avLst/>
            </a:prstGeom>
            <a:noFill/>
            <a:ln w="9525">
              <a:noFill/>
              <a:miter lim="800000"/>
              <a:headEnd/>
              <a:tailEnd/>
            </a:ln>
            <a:effectLst/>
          </p:spPr>
        </p:pic>
        <p:pic>
          <p:nvPicPr>
            <p:cNvPr id="491549" name="Picture 29" descr="PersNav2-TomTom"/>
            <p:cNvPicPr>
              <a:picLocks noChangeAspect="1" noChangeArrowheads="1"/>
            </p:cNvPicPr>
            <p:nvPr/>
          </p:nvPicPr>
          <p:blipFill>
            <a:blip r:embed="rId15" cstate="print"/>
            <a:srcRect/>
            <a:stretch>
              <a:fillRect/>
            </a:stretch>
          </p:blipFill>
          <p:spPr bwMode="auto">
            <a:xfrm>
              <a:off x="3621" y="3817"/>
              <a:ext cx="380" cy="310"/>
            </a:xfrm>
            <a:prstGeom prst="rect">
              <a:avLst/>
            </a:prstGeom>
            <a:noFill/>
            <a:ln w="9525">
              <a:noFill/>
              <a:miter lim="800000"/>
              <a:headEnd/>
              <a:tailEnd/>
            </a:ln>
          </p:spPr>
        </p:pic>
      </p:grpSp>
      <p:sp>
        <p:nvSpPr>
          <p:cNvPr id="491550" name="AutoShape 30"/>
          <p:cNvSpPr>
            <a:spLocks noChangeArrowheads="1"/>
          </p:cNvSpPr>
          <p:nvPr/>
        </p:nvSpPr>
        <p:spPr bwMode="auto">
          <a:xfrm>
            <a:off x="2713038" y="3498850"/>
            <a:ext cx="609600" cy="493713"/>
          </a:xfrm>
          <a:prstGeom prst="leftRightArrow">
            <a:avLst>
              <a:gd name="adj1" fmla="val 50000"/>
              <a:gd name="adj2" fmla="val 24695"/>
            </a:avLst>
          </a:prstGeom>
          <a:solidFill>
            <a:srgbClr val="99CC00"/>
          </a:solidFill>
          <a:ln w="9525" algn="ctr">
            <a:solidFill>
              <a:schemeClr val="tx1"/>
            </a:solidFill>
            <a:miter lim="800000"/>
            <a:headEnd/>
            <a:tailEnd/>
          </a:ln>
          <a:effectLst/>
        </p:spPr>
        <p:txBody>
          <a:bodyPr wrap="none" anchor="ctr"/>
          <a:lstStyle/>
          <a:p>
            <a:endParaRPr lang="en-US"/>
          </a:p>
        </p:txBody>
      </p:sp>
      <p:sp>
        <p:nvSpPr>
          <p:cNvPr id="491551" name="Text Box 31"/>
          <p:cNvSpPr txBox="1">
            <a:spLocks noChangeArrowheads="1"/>
          </p:cNvSpPr>
          <p:nvPr/>
        </p:nvSpPr>
        <p:spPr bwMode="auto">
          <a:xfrm>
            <a:off x="6335713" y="4011613"/>
            <a:ext cx="1714500" cy="274637"/>
          </a:xfrm>
          <a:prstGeom prst="rect">
            <a:avLst/>
          </a:prstGeom>
          <a:noFill/>
          <a:ln w="9525" algn="ctr">
            <a:noFill/>
            <a:miter lim="800000"/>
            <a:headEnd/>
            <a:tailEnd/>
          </a:ln>
          <a:effectLst/>
        </p:spPr>
        <p:txBody>
          <a:bodyPr wrap="none">
            <a:spAutoFit/>
          </a:bodyPr>
          <a:lstStyle/>
          <a:p>
            <a:r>
              <a:rPr lang="nl-BE" sz="1200" b="1"/>
              <a:t>BUNDLE PRODUCTS</a:t>
            </a:r>
            <a:endParaRPr lang="nl-NL" sz="1200" b="1"/>
          </a:p>
        </p:txBody>
      </p:sp>
      <p:sp>
        <p:nvSpPr>
          <p:cNvPr id="491552" name="Text Box 32"/>
          <p:cNvSpPr txBox="1">
            <a:spLocks noChangeArrowheads="1"/>
          </p:cNvSpPr>
          <p:nvPr/>
        </p:nvSpPr>
        <p:spPr bwMode="auto">
          <a:xfrm>
            <a:off x="6289675" y="1235075"/>
            <a:ext cx="1782763" cy="274638"/>
          </a:xfrm>
          <a:prstGeom prst="rect">
            <a:avLst/>
          </a:prstGeom>
          <a:noFill/>
          <a:ln w="9525" algn="ctr">
            <a:noFill/>
            <a:miter lim="800000"/>
            <a:headEnd/>
            <a:tailEnd/>
          </a:ln>
          <a:effectLst/>
        </p:spPr>
        <p:txBody>
          <a:bodyPr wrap="none">
            <a:spAutoFit/>
          </a:bodyPr>
          <a:lstStyle/>
          <a:p>
            <a:r>
              <a:rPr lang="nl-BE" sz="1200" b="1"/>
              <a:t>B2C WEB PRODUCTS</a:t>
            </a:r>
            <a:endParaRPr lang="nl-NL" sz="1200" b="1"/>
          </a:p>
        </p:txBody>
      </p:sp>
      <p:sp>
        <p:nvSpPr>
          <p:cNvPr id="491553" name="Text Box 33"/>
          <p:cNvSpPr txBox="1">
            <a:spLocks noChangeArrowheads="1"/>
          </p:cNvSpPr>
          <p:nvPr/>
        </p:nvSpPr>
        <p:spPr bwMode="auto">
          <a:xfrm>
            <a:off x="1055688" y="744538"/>
            <a:ext cx="954087" cy="274637"/>
          </a:xfrm>
          <a:prstGeom prst="rect">
            <a:avLst/>
          </a:prstGeom>
          <a:noFill/>
          <a:ln w="9525" algn="ctr">
            <a:noFill/>
            <a:miter lim="800000"/>
            <a:headEnd/>
            <a:tailEnd/>
          </a:ln>
          <a:effectLst/>
        </p:spPr>
        <p:txBody>
          <a:bodyPr wrap="none">
            <a:spAutoFit/>
          </a:bodyPr>
          <a:lstStyle/>
          <a:p>
            <a:r>
              <a:rPr lang="nl-BE" sz="1200" b="1"/>
              <a:t>SERVICES</a:t>
            </a:r>
            <a:endParaRPr lang="nl-NL" sz="1200" b="1"/>
          </a:p>
        </p:txBody>
      </p:sp>
      <p:sp>
        <p:nvSpPr>
          <p:cNvPr id="491554" name="Text Box 34"/>
          <p:cNvSpPr txBox="1">
            <a:spLocks noChangeArrowheads="1"/>
          </p:cNvSpPr>
          <p:nvPr/>
        </p:nvSpPr>
        <p:spPr bwMode="auto">
          <a:xfrm>
            <a:off x="3851275" y="742950"/>
            <a:ext cx="879475" cy="274638"/>
          </a:xfrm>
          <a:prstGeom prst="rect">
            <a:avLst/>
          </a:prstGeom>
          <a:noFill/>
          <a:ln w="9525" algn="ctr">
            <a:noFill/>
            <a:miter lim="800000"/>
            <a:headEnd/>
            <a:tailEnd/>
          </a:ln>
          <a:effectLst/>
        </p:spPr>
        <p:txBody>
          <a:bodyPr wrap="none">
            <a:spAutoFit/>
          </a:bodyPr>
          <a:lstStyle/>
          <a:p>
            <a:r>
              <a:rPr lang="nl-BE" sz="1200" b="1"/>
              <a:t>WEBSITE</a:t>
            </a:r>
            <a:endParaRPr lang="nl-NL" sz="1200" b="1"/>
          </a:p>
        </p:txBody>
      </p:sp>
      <p:sp>
        <p:nvSpPr>
          <p:cNvPr id="491555" name="Text Box 35"/>
          <p:cNvSpPr txBox="1">
            <a:spLocks noChangeArrowheads="1"/>
          </p:cNvSpPr>
          <p:nvPr/>
        </p:nvSpPr>
        <p:spPr bwMode="auto">
          <a:xfrm>
            <a:off x="6532563" y="741363"/>
            <a:ext cx="1038225" cy="274637"/>
          </a:xfrm>
          <a:prstGeom prst="rect">
            <a:avLst/>
          </a:prstGeom>
          <a:noFill/>
          <a:ln w="9525" algn="ctr">
            <a:noFill/>
            <a:miter lim="800000"/>
            <a:headEnd/>
            <a:tailEnd/>
          </a:ln>
          <a:effectLst/>
        </p:spPr>
        <p:txBody>
          <a:bodyPr wrap="none">
            <a:spAutoFit/>
          </a:bodyPr>
          <a:lstStyle/>
          <a:p>
            <a:r>
              <a:rPr lang="nl-BE" sz="1200" b="1"/>
              <a:t>PRODUCTS</a:t>
            </a:r>
            <a:endParaRPr lang="nl-NL" sz="1200" b="1"/>
          </a:p>
        </p:txBody>
      </p:sp>
      <p:pic>
        <p:nvPicPr>
          <p:cNvPr id="491557" name="Picture 37"/>
          <p:cNvPicPr>
            <a:picLocks noChangeAspect="1" noChangeArrowheads="1"/>
          </p:cNvPicPr>
          <p:nvPr/>
        </p:nvPicPr>
        <p:blipFill>
          <a:blip r:embed="rId16"/>
          <a:srcRect/>
          <a:stretch>
            <a:fillRect/>
          </a:stretch>
        </p:blipFill>
        <p:spPr bwMode="auto">
          <a:xfrm>
            <a:off x="6280150" y="4397375"/>
            <a:ext cx="954088" cy="1055688"/>
          </a:xfrm>
          <a:prstGeom prst="rect">
            <a:avLst/>
          </a:prstGeom>
          <a:noFill/>
          <a:ln w="9525" algn="ctr">
            <a:noFill/>
            <a:miter lim="800000"/>
            <a:headEnd/>
            <a:tailEnd/>
          </a:ln>
          <a:effectLst/>
        </p:spPr>
      </p:pic>
      <p:pic>
        <p:nvPicPr>
          <p:cNvPr id="491558" name="Picture 38"/>
          <p:cNvPicPr>
            <a:picLocks noChangeAspect="1" noChangeArrowheads="1"/>
          </p:cNvPicPr>
          <p:nvPr/>
        </p:nvPicPr>
        <p:blipFill>
          <a:blip r:embed="rId17"/>
          <a:srcRect b="32343"/>
          <a:stretch>
            <a:fillRect/>
          </a:stretch>
        </p:blipFill>
        <p:spPr bwMode="auto">
          <a:xfrm>
            <a:off x="6413500" y="1644650"/>
            <a:ext cx="1485900" cy="577850"/>
          </a:xfrm>
          <a:prstGeom prst="rect">
            <a:avLst/>
          </a:prstGeom>
          <a:noFill/>
          <a:ln w="9525">
            <a:noFill/>
            <a:miter lim="800000"/>
            <a:headEnd/>
            <a:tailEnd/>
          </a:ln>
        </p:spPr>
      </p:pic>
      <p:sp>
        <p:nvSpPr>
          <p:cNvPr id="491559" name="AutoShape 39"/>
          <p:cNvSpPr>
            <a:spLocks noChangeArrowheads="1"/>
          </p:cNvSpPr>
          <p:nvPr/>
        </p:nvSpPr>
        <p:spPr bwMode="auto">
          <a:xfrm>
            <a:off x="5527675" y="3540125"/>
            <a:ext cx="609600" cy="493713"/>
          </a:xfrm>
          <a:prstGeom prst="leftRightArrow">
            <a:avLst>
              <a:gd name="adj1" fmla="val 50000"/>
              <a:gd name="adj2" fmla="val 24695"/>
            </a:avLst>
          </a:prstGeom>
          <a:solidFill>
            <a:srgbClr val="99CC00"/>
          </a:solidFill>
          <a:ln w="9525" algn="ctr">
            <a:solidFill>
              <a:schemeClr val="tx1"/>
            </a:solidFill>
            <a:miter lim="800000"/>
            <a:headEnd/>
            <a:tailEnd/>
          </a:ln>
          <a:effectLst/>
        </p:spPr>
        <p:txBody>
          <a:bodyPr wrap="none" anchor="ctr"/>
          <a:lstStyle/>
          <a:p>
            <a:endParaRPr lang="en-US"/>
          </a:p>
        </p:txBody>
      </p:sp>
      <p:pic>
        <p:nvPicPr>
          <p:cNvPr id="491560" name="Picture 40"/>
          <p:cNvPicPr>
            <a:picLocks noChangeAspect="1" noChangeArrowheads="1"/>
          </p:cNvPicPr>
          <p:nvPr/>
        </p:nvPicPr>
        <p:blipFill>
          <a:blip r:embed="rId18"/>
          <a:srcRect/>
          <a:stretch>
            <a:fillRect/>
          </a:stretch>
        </p:blipFill>
        <p:spPr bwMode="auto">
          <a:xfrm>
            <a:off x="7313613" y="4484688"/>
            <a:ext cx="904875" cy="885825"/>
          </a:xfrm>
          <a:prstGeom prst="rect">
            <a:avLst/>
          </a:prstGeom>
          <a:noFill/>
          <a:ln w="9525">
            <a:noFill/>
            <a:miter lim="800000"/>
            <a:headEnd/>
            <a:tailEnd/>
          </a:ln>
        </p:spPr>
      </p:pic>
      <p:pic>
        <p:nvPicPr>
          <p:cNvPr id="491561" name="Picture 41"/>
          <p:cNvPicPr>
            <a:picLocks noChangeAspect="1" noChangeArrowheads="1"/>
          </p:cNvPicPr>
          <p:nvPr/>
        </p:nvPicPr>
        <p:blipFill>
          <a:blip r:embed="rId19"/>
          <a:srcRect/>
          <a:stretch>
            <a:fillRect/>
          </a:stretch>
        </p:blipFill>
        <p:spPr bwMode="auto">
          <a:xfrm>
            <a:off x="6261100" y="2327275"/>
            <a:ext cx="1905000" cy="1419225"/>
          </a:xfrm>
          <a:prstGeom prst="rect">
            <a:avLst/>
          </a:prstGeom>
          <a:noFill/>
          <a:ln w="9525" algn="ctr">
            <a:noFill/>
            <a:miter lim="800000"/>
            <a:headEnd/>
            <a:tailEnd/>
          </a:ln>
          <a:effectLst/>
        </p:spPr>
      </p:pic>
      <p:sp>
        <p:nvSpPr>
          <p:cNvPr id="41" name="Rectangle 2"/>
          <p:cNvSpPr>
            <a:spLocks noGrp="1" noChangeArrowheads="1"/>
          </p:cNvSpPr>
          <p:nvPr>
            <p:ph type="title"/>
          </p:nvPr>
        </p:nvSpPr>
        <p:spPr>
          <a:xfrm>
            <a:off x="259443" y="0"/>
            <a:ext cx="8236857" cy="1104219"/>
          </a:xfrm>
        </p:spPr>
        <p:txBody>
          <a:bodyPr/>
          <a:lstStyle/>
          <a:p>
            <a:r>
              <a:rPr lang="nl-BE" sz="4000" b="1" dirty="0" err="1" smtClean="0"/>
              <a:t>Our</a:t>
            </a:r>
            <a:r>
              <a:rPr lang="nl-BE" sz="4000" b="1" dirty="0" smtClean="0"/>
              <a:t> Business </a:t>
            </a:r>
            <a:r>
              <a:rPr lang="nl-BE" sz="4000" b="1" dirty="0"/>
              <a:t>Concept</a:t>
            </a:r>
            <a:r>
              <a:rPr lang="nl-BE" dirty="0"/>
              <a:t/>
            </a:r>
            <a:br>
              <a:rPr lang="nl-BE" dirty="0"/>
            </a:br>
            <a:endParaRPr lang="nl-BE"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15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15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15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15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15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15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5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5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15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15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15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15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15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15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1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1" grpId="0" animBg="1"/>
      <p:bldP spid="491532" grpId="0"/>
      <p:bldP spid="491533" grpId="0"/>
      <p:bldP spid="491534" grpId="0" animBg="1"/>
      <p:bldP spid="491543" grpId="0"/>
      <p:bldP spid="491550" grpId="0" animBg="1"/>
      <p:bldP spid="491551" grpId="0"/>
      <p:bldP spid="491552" grpId="0"/>
      <p:bldP spid="491553" grpId="0"/>
      <p:bldP spid="491555" grpId="0"/>
      <p:bldP spid="4915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nl-BE" sz="4000" b="1" dirty="0" err="1" smtClean="0"/>
              <a:t>Our</a:t>
            </a:r>
            <a:r>
              <a:rPr lang="nl-BE" sz="4000" b="1" dirty="0" smtClean="0"/>
              <a:t> Business </a:t>
            </a:r>
            <a:r>
              <a:rPr lang="nl-BE" sz="4000" b="1" dirty="0"/>
              <a:t>Concept</a:t>
            </a:r>
            <a:r>
              <a:rPr lang="nl-BE" dirty="0"/>
              <a:t/>
            </a:r>
            <a:br>
              <a:rPr lang="nl-BE" dirty="0"/>
            </a:br>
            <a:r>
              <a:rPr lang="nl-BE" sz="2400" b="1" dirty="0"/>
              <a:t>General</a:t>
            </a:r>
          </a:p>
        </p:txBody>
      </p:sp>
      <p:sp>
        <p:nvSpPr>
          <p:cNvPr id="143363" name="Rectangle 3"/>
          <p:cNvSpPr>
            <a:spLocks noGrp="1" noChangeArrowheads="1"/>
          </p:cNvSpPr>
          <p:nvPr>
            <p:ph type="body" idx="1"/>
          </p:nvPr>
        </p:nvSpPr>
        <p:spPr>
          <a:xfrm>
            <a:off x="457200" y="1600200"/>
            <a:ext cx="8002588" cy="3841750"/>
          </a:xfrm>
        </p:spPr>
        <p:txBody>
          <a:bodyPr/>
          <a:lstStyle/>
          <a:p>
            <a:pPr>
              <a:tabLst>
                <a:tab pos="2514600" algn="l"/>
              </a:tabLst>
            </a:pPr>
            <a:r>
              <a:rPr lang="en-US" sz="2000" b="1" dirty="0" smtClean="0"/>
              <a:t>Our  </a:t>
            </a:r>
            <a:r>
              <a:rPr lang="en-US" sz="2000" b="1" dirty="0"/>
              <a:t>business concept is based on the following paid </a:t>
            </a:r>
            <a:r>
              <a:rPr lang="en-US" sz="2000" b="1" dirty="0" smtClean="0"/>
              <a:t>services and product selling:</a:t>
            </a:r>
            <a:endParaRPr lang="en-US" sz="2000" b="1" dirty="0"/>
          </a:p>
          <a:p>
            <a:pPr>
              <a:tabLst>
                <a:tab pos="2514600" algn="l"/>
              </a:tabLst>
            </a:pPr>
            <a:endParaRPr lang="en-US" sz="2400" b="1" dirty="0"/>
          </a:p>
          <a:p>
            <a:pPr marL="2244725" lvl="4" indent="-514350">
              <a:buFontTx/>
              <a:buChar char="•"/>
              <a:tabLst>
                <a:tab pos="2514600" algn="l"/>
              </a:tabLst>
            </a:pPr>
            <a:r>
              <a:rPr lang="en-US" b="1" dirty="0" smtClean="0"/>
              <a:t>Online Consumer Business </a:t>
            </a:r>
          </a:p>
          <a:p>
            <a:pPr marL="2244725" lvl="4" indent="-514350">
              <a:buFontTx/>
              <a:buChar char="•"/>
              <a:tabLst>
                <a:tab pos="2514600" algn="l"/>
              </a:tabLst>
            </a:pPr>
            <a:r>
              <a:rPr lang="en-US" b="1" dirty="0" smtClean="0"/>
              <a:t>Production </a:t>
            </a:r>
            <a:r>
              <a:rPr lang="en-US" b="1" dirty="0"/>
              <a:t>&amp; Engineering Services</a:t>
            </a:r>
          </a:p>
          <a:p>
            <a:pPr marL="2244725" lvl="4" indent="-514350">
              <a:buFontTx/>
              <a:buChar char="•"/>
              <a:tabLst>
                <a:tab pos="2514600" algn="l"/>
              </a:tabLst>
            </a:pPr>
            <a:r>
              <a:rPr lang="en-US" b="1" dirty="0" smtClean="0"/>
              <a:t>Advertizing </a:t>
            </a:r>
            <a:r>
              <a:rPr lang="en-US" b="1" dirty="0"/>
              <a:t>Services</a:t>
            </a:r>
          </a:p>
          <a:p>
            <a:pPr marL="2244725" lvl="4" indent="-514350">
              <a:buFontTx/>
              <a:buChar char="•"/>
              <a:tabLst>
                <a:tab pos="2514600" algn="l"/>
              </a:tabLst>
            </a:pPr>
            <a:r>
              <a:rPr lang="en-US" b="1" dirty="0"/>
              <a:t>Web </a:t>
            </a:r>
            <a:r>
              <a:rPr lang="en-US" b="1" dirty="0" smtClean="0"/>
              <a:t>Services</a:t>
            </a:r>
          </a:p>
          <a:p>
            <a:pPr marL="2244725" lvl="4" indent="-514350">
              <a:buFontTx/>
              <a:buChar char="•"/>
              <a:tabLst>
                <a:tab pos="2514600" algn="l"/>
              </a:tabLst>
            </a:pPr>
            <a:r>
              <a:rPr lang="en-US" b="1" dirty="0" smtClean="0"/>
              <a:t>B2B route and network sales</a:t>
            </a:r>
            <a:endParaRPr lang="en-US" b="1" dirty="0"/>
          </a:p>
          <a:p>
            <a:pPr>
              <a:buFontTx/>
              <a:buNone/>
              <a:tabLst>
                <a:tab pos="2514600" algn="l"/>
              </a:tabLst>
            </a:pPr>
            <a:endParaRPr lang="en-US" sz="18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Online consumer business</a:t>
            </a:r>
            <a:endParaRPr lang="en-GB" sz="2400" b="1" dirty="0"/>
          </a:p>
        </p:txBody>
      </p:sp>
      <p:sp>
        <p:nvSpPr>
          <p:cNvPr id="155651" name="Rectangle 3"/>
          <p:cNvSpPr>
            <a:spLocks noGrp="1" noChangeArrowheads="1"/>
          </p:cNvSpPr>
          <p:nvPr>
            <p:ph type="body" idx="1"/>
          </p:nvPr>
        </p:nvSpPr>
        <p:spPr>
          <a:xfrm>
            <a:off x="323850" y="1557338"/>
            <a:ext cx="8280400" cy="4671184"/>
          </a:xfrm>
        </p:spPr>
        <p:txBody>
          <a:bodyPr/>
          <a:lstStyle/>
          <a:p>
            <a:r>
              <a:rPr lang="en-GB" sz="2000" b="1" dirty="0" smtClean="0"/>
              <a:t>A selection of professional high quality routes is offered as payable download on the website of RTY. All revenues are shared with the owner of the routes. E.g.:</a:t>
            </a:r>
          </a:p>
          <a:p>
            <a:pPr lvl="2"/>
            <a:r>
              <a:rPr lang="en-GB" sz="1200" b="1" dirty="0" err="1" smtClean="0"/>
              <a:t>Lannoo</a:t>
            </a:r>
            <a:r>
              <a:rPr lang="en-GB" sz="1200" b="1" dirty="0" smtClean="0"/>
              <a:t> Motor routes</a:t>
            </a:r>
          </a:p>
          <a:p>
            <a:pPr lvl="2"/>
            <a:r>
              <a:rPr lang="en-GB" sz="1200" b="1" dirty="0" smtClean="0"/>
              <a:t>Nordic walking routes Step Away</a:t>
            </a:r>
          </a:p>
          <a:p>
            <a:pPr lvl="2"/>
            <a:r>
              <a:rPr lang="en-GB" sz="1200" b="1" dirty="0" smtClean="0"/>
              <a:t>....</a:t>
            </a:r>
          </a:p>
          <a:p>
            <a:r>
              <a:rPr lang="en-GB" sz="2000" b="1" dirty="0" smtClean="0"/>
              <a:t>Specific products that can be associated with certain routes will be sold online via RouteYou.com. E.g.:</a:t>
            </a:r>
          </a:p>
          <a:p>
            <a:pPr lvl="2"/>
            <a:r>
              <a:rPr lang="en-GB" sz="1200" b="1" dirty="0" smtClean="0"/>
              <a:t>Reselling </a:t>
            </a:r>
            <a:r>
              <a:rPr lang="en-GB" sz="1200" b="1" dirty="0" err="1" smtClean="0"/>
              <a:t>teh</a:t>
            </a:r>
            <a:r>
              <a:rPr lang="en-GB" sz="1200" b="1" dirty="0" smtClean="0"/>
              <a:t> </a:t>
            </a:r>
            <a:r>
              <a:rPr lang="en-GB" sz="1200" b="1" dirty="0" err="1" smtClean="0"/>
              <a:t>Lannoo</a:t>
            </a:r>
            <a:r>
              <a:rPr lang="en-GB" sz="1200" b="1" dirty="0" smtClean="0"/>
              <a:t> </a:t>
            </a:r>
            <a:r>
              <a:rPr lang="en-GB" sz="1200" b="1" dirty="0" err="1" smtClean="0"/>
              <a:t>Motormap</a:t>
            </a:r>
            <a:endParaRPr lang="en-GB" sz="1200" b="1" dirty="0" smtClean="0"/>
          </a:p>
          <a:p>
            <a:pPr lvl="2"/>
            <a:r>
              <a:rPr lang="en-GB" sz="1200" b="1" dirty="0" smtClean="0"/>
              <a:t>Offering a specific arrangement associated with a route</a:t>
            </a:r>
          </a:p>
          <a:p>
            <a:pPr lvl="2"/>
            <a:r>
              <a:rPr lang="en-GB" sz="1200" b="1" dirty="0" smtClean="0"/>
              <a:t>....</a:t>
            </a:r>
          </a:p>
          <a:p>
            <a:r>
              <a:rPr lang="en-GB" sz="2000" b="1" dirty="0" smtClean="0"/>
              <a:t>Specific website functionality will be offered as a service on basis of subscription models. E.g.:</a:t>
            </a:r>
          </a:p>
          <a:p>
            <a:pPr lvl="2"/>
            <a:r>
              <a:rPr lang="en-GB" sz="1200" b="1" dirty="0" smtClean="0"/>
              <a:t>Download of routes in specific platform formats</a:t>
            </a:r>
          </a:p>
          <a:p>
            <a:pPr lvl="2"/>
            <a:r>
              <a:rPr lang="en-GB" sz="1200" b="1" dirty="0" err="1" smtClean="0"/>
              <a:t>Routeplanning</a:t>
            </a:r>
            <a:r>
              <a:rPr lang="en-GB" sz="1200" b="1" dirty="0" smtClean="0"/>
              <a:t> and printing on NGI </a:t>
            </a:r>
            <a:r>
              <a:rPr lang="en-GB" sz="1200" b="1" dirty="0" err="1" smtClean="0"/>
              <a:t>topomaps</a:t>
            </a:r>
            <a:r>
              <a:rPr lang="en-GB" sz="1200" b="1" dirty="0" smtClean="0"/>
              <a:t> as a reference</a:t>
            </a:r>
          </a:p>
          <a:p>
            <a:pPr lvl="2"/>
            <a:r>
              <a:rPr lang="en-GB" sz="1200" b="1" dirty="0" err="1" smtClean="0"/>
              <a:t>Routeplanning</a:t>
            </a:r>
            <a:r>
              <a:rPr lang="en-GB" sz="1200" b="1" dirty="0" smtClean="0"/>
              <a:t> along specific networks</a:t>
            </a:r>
          </a:p>
          <a:p>
            <a:pPr lvl="2"/>
            <a:r>
              <a:rPr lang="en-GB" sz="1200" b="1" dirty="0" smtClean="0"/>
              <a:t>....</a:t>
            </a:r>
            <a:endParaRPr lang="en-GB" sz="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a:t>Production &amp; Engineering Services</a:t>
            </a:r>
          </a:p>
        </p:txBody>
      </p:sp>
      <p:sp>
        <p:nvSpPr>
          <p:cNvPr id="155651" name="Rectangle 3"/>
          <p:cNvSpPr>
            <a:spLocks noGrp="1" noChangeArrowheads="1"/>
          </p:cNvSpPr>
          <p:nvPr>
            <p:ph type="body" idx="1"/>
          </p:nvPr>
        </p:nvSpPr>
        <p:spPr>
          <a:xfrm>
            <a:off x="323850" y="1557338"/>
            <a:ext cx="8280400" cy="4464050"/>
          </a:xfrm>
        </p:spPr>
        <p:txBody>
          <a:bodyPr/>
          <a:lstStyle/>
          <a:p>
            <a:r>
              <a:rPr lang="en-GB" sz="2000" b="1" dirty="0"/>
              <a:t>To enable publishers, authors, platforms or user groups to publish their own routes on RouteYou, RTY </a:t>
            </a:r>
            <a:r>
              <a:rPr lang="en-GB" sz="2000" b="1" dirty="0" smtClean="0"/>
              <a:t>sells </a:t>
            </a:r>
            <a:r>
              <a:rPr lang="en-GB" sz="2000" b="1" dirty="0"/>
              <a:t>specific production and engineering </a:t>
            </a:r>
            <a:r>
              <a:rPr lang="en-GB" sz="2000" b="1" dirty="0" smtClean="0"/>
              <a:t>services:</a:t>
            </a:r>
            <a:endParaRPr lang="en-GB" sz="1600" b="1" dirty="0"/>
          </a:p>
          <a:p>
            <a:pPr lvl="1">
              <a:buFontTx/>
              <a:buChar char="•"/>
            </a:pPr>
            <a:endParaRPr lang="en-GB" sz="1800" b="1" dirty="0" smtClean="0"/>
          </a:p>
          <a:p>
            <a:pPr lvl="1">
              <a:buFontTx/>
              <a:buChar char="•"/>
            </a:pPr>
            <a:r>
              <a:rPr lang="en-GB" sz="1800" b="1" dirty="0" smtClean="0"/>
              <a:t>Production and publishing of routes on RouteYou.com (e.g. City walk Ghent)</a:t>
            </a:r>
            <a:endParaRPr lang="en-GB" sz="1400" b="1" dirty="0"/>
          </a:p>
          <a:p>
            <a:pPr lvl="1">
              <a:buFontTx/>
              <a:buChar char="•"/>
            </a:pPr>
            <a:r>
              <a:rPr lang="en-GB" sz="1800" b="1" dirty="0" smtClean="0"/>
              <a:t>Development and online support </a:t>
            </a:r>
            <a:r>
              <a:rPr lang="en-GB" sz="1800" b="1" dirty="0"/>
              <a:t>of specific download </a:t>
            </a:r>
            <a:r>
              <a:rPr lang="en-GB" sz="1800" b="1" dirty="0" smtClean="0"/>
              <a:t>formats</a:t>
            </a:r>
          </a:p>
          <a:p>
            <a:pPr lvl="1">
              <a:buFontTx/>
              <a:buChar char="•"/>
            </a:pPr>
            <a:r>
              <a:rPr lang="en-GB" sz="1800" b="1" dirty="0" smtClean="0"/>
              <a:t>Production and development specific routable networks (e.g. Cycling network for Garmin)</a:t>
            </a:r>
          </a:p>
          <a:p>
            <a:pPr lvl="1">
              <a:buFontTx/>
              <a:buChar char="•"/>
            </a:pPr>
            <a:r>
              <a:rPr lang="en-GB" sz="1800" b="1" dirty="0" smtClean="0"/>
              <a:t>Production and development of specific route planners (e.g. Along a specific network (e.g. a regional cycling node network)</a:t>
            </a:r>
            <a:endParaRPr lang="en-GB" sz="1600" b="1" dirty="0" smtClean="0"/>
          </a:p>
          <a:p>
            <a:pPr lvl="1">
              <a:buFontTx/>
              <a:buChar char="•"/>
            </a:pPr>
            <a:endParaRPr lang="en-GB" sz="1800"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Advertising </a:t>
            </a:r>
            <a:r>
              <a:rPr lang="en-GB" sz="2400" b="1" dirty="0"/>
              <a:t>Services</a:t>
            </a:r>
          </a:p>
        </p:txBody>
      </p:sp>
      <p:sp>
        <p:nvSpPr>
          <p:cNvPr id="145411" name="Rectangle 3"/>
          <p:cNvSpPr>
            <a:spLocks noGrp="1" noChangeArrowheads="1"/>
          </p:cNvSpPr>
          <p:nvPr>
            <p:ph type="body" idx="1"/>
          </p:nvPr>
        </p:nvSpPr>
        <p:spPr>
          <a:xfrm>
            <a:off x="395288" y="1628775"/>
            <a:ext cx="8280400" cy="5040313"/>
          </a:xfrm>
        </p:spPr>
        <p:txBody>
          <a:bodyPr/>
          <a:lstStyle/>
          <a:p>
            <a:r>
              <a:rPr lang="en-GB" sz="2000" b="1" dirty="0"/>
              <a:t>To enable publishers, authors, platforms or users to publish </a:t>
            </a:r>
            <a:r>
              <a:rPr lang="en-GB" sz="2000" b="1" dirty="0" smtClean="0"/>
              <a:t>advertisements on RouteYou.com , </a:t>
            </a:r>
            <a:r>
              <a:rPr lang="en-GB" sz="2000" b="1" dirty="0"/>
              <a:t>RTY offers a number of </a:t>
            </a:r>
            <a:r>
              <a:rPr lang="en-GB" sz="2000" b="1" dirty="0" smtClean="0"/>
              <a:t>advertisement possibilities on the website:</a:t>
            </a:r>
          </a:p>
          <a:p>
            <a:endParaRPr lang="en-GB" sz="1600" b="1" dirty="0"/>
          </a:p>
          <a:p>
            <a:pPr lvl="2"/>
            <a:r>
              <a:rPr lang="en-GB" sz="1800" b="1" dirty="0" smtClean="0"/>
              <a:t>Context related advertisement via Google </a:t>
            </a:r>
            <a:r>
              <a:rPr lang="en-GB" sz="1800" b="1" dirty="0" err="1" smtClean="0"/>
              <a:t>Adwords</a:t>
            </a:r>
            <a:endParaRPr lang="en-GB" sz="1800" b="1" dirty="0" smtClean="0"/>
          </a:p>
          <a:p>
            <a:pPr lvl="2"/>
            <a:r>
              <a:rPr lang="en-GB" sz="1800" b="1" dirty="0" smtClean="0"/>
              <a:t>Site related advertisement via Google </a:t>
            </a:r>
            <a:r>
              <a:rPr lang="en-GB" sz="1800" b="1" dirty="0" err="1" smtClean="0"/>
              <a:t>Adwords</a:t>
            </a:r>
            <a:endParaRPr lang="en-GB" sz="1800" b="1" dirty="0" smtClean="0"/>
          </a:p>
          <a:p>
            <a:pPr lvl="2"/>
            <a:r>
              <a:rPr lang="en-GB" sz="1800" b="1" dirty="0" smtClean="0"/>
              <a:t>Site related advertisement directly via RouteYou</a:t>
            </a:r>
          </a:p>
          <a:p>
            <a:pPr lvl="2"/>
            <a:r>
              <a:rPr lang="en-GB" sz="1800" b="1" dirty="0" smtClean="0"/>
              <a:t>Route and group related advertisement via RouteYou: </a:t>
            </a:r>
            <a:endParaRPr lang="en-GB" sz="1800" b="1" dirty="0"/>
          </a:p>
          <a:p>
            <a:pPr lvl="3"/>
            <a:r>
              <a:rPr lang="en-GB" sz="1400" b="1" dirty="0" smtClean="0"/>
              <a:t>In the header of a group</a:t>
            </a:r>
          </a:p>
          <a:p>
            <a:pPr lvl="3"/>
            <a:r>
              <a:rPr lang="en-GB" sz="1400" b="1" dirty="0" smtClean="0"/>
              <a:t>In </a:t>
            </a:r>
            <a:r>
              <a:rPr lang="en-GB" sz="1400" b="1" dirty="0"/>
              <a:t>the header of a </a:t>
            </a:r>
            <a:r>
              <a:rPr lang="en-GB" sz="1400" b="1" dirty="0" smtClean="0"/>
              <a:t>route </a:t>
            </a:r>
            <a:endParaRPr lang="en-GB" sz="1400" b="1" dirty="0"/>
          </a:p>
          <a:p>
            <a:pPr lvl="3"/>
            <a:r>
              <a:rPr lang="en-GB" sz="1400" b="1" dirty="0"/>
              <a:t>As a POI along a </a:t>
            </a:r>
            <a:r>
              <a:rPr lang="en-GB" sz="1400" b="1" dirty="0" smtClean="0"/>
              <a:t>route </a:t>
            </a:r>
            <a:endParaRPr lang="en-GB" sz="1400" b="1" dirty="0"/>
          </a:p>
          <a:p>
            <a:pPr lvl="1">
              <a:buFontTx/>
              <a:buNone/>
            </a:pPr>
            <a:endParaRPr lang="en-GB" sz="18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nl-BE" sz="4000" b="1" dirty="0"/>
              <a:t>Business Concept</a:t>
            </a:r>
            <a:r>
              <a:rPr lang="nl-BE" dirty="0"/>
              <a:t/>
            </a:r>
            <a:br>
              <a:rPr lang="nl-BE" dirty="0"/>
            </a:br>
            <a:r>
              <a:rPr lang="nl-BE" sz="2400" b="1" dirty="0"/>
              <a:t>Web </a:t>
            </a:r>
            <a:r>
              <a:rPr lang="nl-BE" sz="2400" b="1" dirty="0" smtClean="0"/>
              <a:t>Services</a:t>
            </a:r>
            <a:endParaRPr lang="nl-BE" sz="2400" b="1" dirty="0"/>
          </a:p>
        </p:txBody>
      </p:sp>
      <p:sp>
        <p:nvSpPr>
          <p:cNvPr id="147459" name="Rectangle 3"/>
          <p:cNvSpPr>
            <a:spLocks noGrp="1" noChangeArrowheads="1"/>
          </p:cNvSpPr>
          <p:nvPr>
            <p:ph type="body" idx="1"/>
          </p:nvPr>
        </p:nvSpPr>
        <p:spPr>
          <a:xfrm>
            <a:off x="468313" y="1484243"/>
            <a:ext cx="8158162" cy="3631097"/>
          </a:xfrm>
        </p:spPr>
        <p:txBody>
          <a:bodyPr/>
          <a:lstStyle/>
          <a:p>
            <a:r>
              <a:rPr lang="en-US" sz="2000" b="1" dirty="0"/>
              <a:t>To enable publishers, authors, platforms and user groups to offer the RouteYou functionality </a:t>
            </a:r>
            <a:r>
              <a:rPr lang="en-US" sz="2000" b="1" dirty="0" smtClean="0"/>
              <a:t>integrated in </a:t>
            </a:r>
            <a:r>
              <a:rPr lang="en-US" sz="2000" b="1" dirty="0"/>
              <a:t>their own website, RTY offers a number web </a:t>
            </a:r>
            <a:r>
              <a:rPr lang="en-US" sz="2000" b="1" dirty="0" smtClean="0"/>
              <a:t>services:</a:t>
            </a:r>
          </a:p>
          <a:p>
            <a:endParaRPr lang="en-US" sz="1400" dirty="0"/>
          </a:p>
          <a:p>
            <a:pPr marL="808038" lvl="1">
              <a:buFontTx/>
              <a:buChar char="•"/>
            </a:pPr>
            <a:r>
              <a:rPr lang="en-US" sz="1600" b="1" dirty="0"/>
              <a:t>Standard route viewer plug in for individual routes published on RouteYou. Fixed lay out. Purchasing or downloading via the RouteYou website. Including all </a:t>
            </a:r>
            <a:r>
              <a:rPr lang="en-US" sz="1600" b="1" dirty="0" smtClean="0"/>
              <a:t>direct advertisement </a:t>
            </a:r>
            <a:r>
              <a:rPr lang="en-US" sz="1600" b="1" dirty="0"/>
              <a:t>that is route related</a:t>
            </a:r>
            <a:r>
              <a:rPr lang="en-US" sz="1600" b="1" dirty="0" smtClean="0"/>
              <a:t>.</a:t>
            </a:r>
            <a:endParaRPr lang="en-US" sz="1600" b="1" dirty="0"/>
          </a:p>
          <a:p>
            <a:pPr marL="808038" lvl="1">
              <a:buFontTx/>
              <a:buChar char="•"/>
            </a:pPr>
            <a:r>
              <a:rPr lang="en-US" sz="1600" b="1" dirty="0" smtClean="0"/>
              <a:t>Route viewer plug in with customizable </a:t>
            </a:r>
            <a:r>
              <a:rPr lang="en-US" sz="1600" b="1" dirty="0"/>
              <a:t>lay </a:t>
            </a:r>
            <a:r>
              <a:rPr lang="en-US" sz="1600" b="1" dirty="0" smtClean="0"/>
              <a:t>and download support via RTY. </a:t>
            </a:r>
            <a:endParaRPr lang="en-US" sz="1200" b="1" dirty="0"/>
          </a:p>
          <a:p>
            <a:pPr marL="808038" lvl="1">
              <a:buFontTx/>
              <a:buChar char="•"/>
            </a:pPr>
            <a:r>
              <a:rPr lang="en-US" sz="1600" b="1" dirty="0" smtClean="0"/>
              <a:t>Route Planner plug in with customizable lay-out</a:t>
            </a:r>
          </a:p>
          <a:p>
            <a:pPr marL="808038" lvl="1">
              <a:buFontTx/>
              <a:buChar char="•"/>
            </a:pPr>
            <a:r>
              <a:rPr lang="en-US" sz="1600" b="1" dirty="0" smtClean="0"/>
              <a:t>Full platform integration in the client’s website</a:t>
            </a:r>
          </a:p>
          <a:p>
            <a:pPr marL="808038" lvl="1">
              <a:buFontTx/>
              <a:buChar char="•"/>
            </a:pPr>
            <a:endParaRPr lang="en-US" sz="1600" b="1" dirty="0"/>
          </a:p>
          <a:p>
            <a:pPr marL="1212850" lvl="2"/>
            <a:endParaRPr lang="en-US" sz="1400" b="1" dirty="0"/>
          </a:p>
          <a:p>
            <a:pPr marL="1212850" lvl="2"/>
            <a:endParaRPr lang="en-US" sz="1400" b="1" dirty="0"/>
          </a:p>
          <a:p>
            <a:pPr marL="808038" lvl="1">
              <a:buFontTx/>
              <a:buChar char="•"/>
            </a:pPr>
            <a:endParaRPr lang="en-US" sz="1600" b="1" dirty="0"/>
          </a:p>
        </p:txBody>
      </p:sp>
      <p:pic>
        <p:nvPicPr>
          <p:cNvPr id="4" name="Picture 3"/>
          <p:cNvPicPr>
            <a:picLocks noChangeAspect="1" noChangeArrowheads="1"/>
          </p:cNvPicPr>
          <p:nvPr/>
        </p:nvPicPr>
        <p:blipFill>
          <a:blip r:embed="rId3" cstate="print"/>
          <a:srcRect/>
          <a:stretch>
            <a:fillRect/>
          </a:stretch>
        </p:blipFill>
        <p:spPr bwMode="auto">
          <a:xfrm>
            <a:off x="1066800" y="4737101"/>
            <a:ext cx="2070100" cy="1510881"/>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3371369" y="4724401"/>
            <a:ext cx="1772131" cy="1467432"/>
          </a:xfrm>
          <a:prstGeom prst="rect">
            <a:avLst/>
          </a:prstGeom>
          <a:noFill/>
          <a:ln w="9525" cap="flat" cmpd="sng" algn="ctr">
            <a:noFill/>
            <a:prstDash val="solid"/>
            <a:miter lim="800000"/>
            <a:headEnd type="none" w="med" len="med"/>
            <a:tailEnd type="none" w="med" len="med"/>
          </a:ln>
          <a:effectLst/>
        </p:spPr>
      </p:pic>
      <p:pic>
        <p:nvPicPr>
          <p:cNvPr id="7" name="Picture 2"/>
          <p:cNvPicPr>
            <a:picLocks noChangeAspect="1" noChangeArrowheads="1"/>
          </p:cNvPicPr>
          <p:nvPr/>
        </p:nvPicPr>
        <p:blipFill>
          <a:blip r:embed="rId5" cstate="print"/>
          <a:srcRect/>
          <a:stretch>
            <a:fillRect/>
          </a:stretch>
        </p:blipFill>
        <p:spPr bwMode="auto">
          <a:xfrm>
            <a:off x="5422900" y="4760677"/>
            <a:ext cx="1790700" cy="1416892"/>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573088" y="0"/>
            <a:ext cx="8229600" cy="1143000"/>
          </a:xfrm>
        </p:spPr>
        <p:txBody>
          <a:bodyPr/>
          <a:lstStyle/>
          <a:p>
            <a:r>
              <a:rPr lang="nl-BE" sz="4000" b="1" dirty="0"/>
              <a:t>Web </a:t>
            </a:r>
            <a:r>
              <a:rPr lang="nl-BE" sz="4000" b="1" dirty="0" smtClean="0"/>
              <a:t>Services</a:t>
            </a:r>
            <a:br>
              <a:rPr lang="nl-BE" sz="4000" b="1" dirty="0" smtClean="0"/>
            </a:br>
            <a:r>
              <a:rPr lang="nl-BE" sz="2400" b="1" dirty="0" smtClean="0"/>
              <a:t>Standard Viewer</a:t>
            </a:r>
            <a:endParaRPr lang="nl-NL" sz="4000" b="1" dirty="0"/>
          </a:p>
        </p:txBody>
      </p:sp>
      <p:pic>
        <p:nvPicPr>
          <p:cNvPr id="434179" name="Picture 3"/>
          <p:cNvPicPr>
            <a:picLocks noChangeAspect="1" noChangeArrowheads="1"/>
          </p:cNvPicPr>
          <p:nvPr/>
        </p:nvPicPr>
        <p:blipFill>
          <a:blip r:embed="rId3"/>
          <a:srcRect/>
          <a:stretch>
            <a:fillRect/>
          </a:stretch>
        </p:blipFill>
        <p:spPr bwMode="auto">
          <a:xfrm>
            <a:off x="1231446" y="1104220"/>
            <a:ext cx="6640513" cy="4846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500063" y="0"/>
            <a:ext cx="8229600" cy="1143000"/>
          </a:xfrm>
        </p:spPr>
        <p:txBody>
          <a:bodyPr/>
          <a:lstStyle/>
          <a:p>
            <a:r>
              <a:rPr lang="fr-BE" sz="4000" b="1" dirty="0"/>
              <a:t>Our Position</a:t>
            </a:r>
            <a:endParaRPr lang="nl-NL" sz="4000" b="1" dirty="0"/>
          </a:p>
        </p:txBody>
      </p:sp>
      <p:sp>
        <p:nvSpPr>
          <p:cNvPr id="422915" name="AutoShape 3"/>
          <p:cNvSpPr>
            <a:spLocks noChangeArrowheads="1"/>
          </p:cNvSpPr>
          <p:nvPr/>
        </p:nvSpPr>
        <p:spPr bwMode="auto">
          <a:xfrm>
            <a:off x="5319713" y="1535113"/>
            <a:ext cx="1587500" cy="1427162"/>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a:t>Applications</a:t>
            </a:r>
          </a:p>
          <a:p>
            <a:r>
              <a:rPr lang="fr-BE" sz="1600" b="1" dirty="0"/>
              <a:t> &amp;</a:t>
            </a:r>
          </a:p>
          <a:p>
            <a:r>
              <a:rPr lang="fr-BE" sz="1600" b="1" dirty="0" err="1"/>
              <a:t>Platforms</a:t>
            </a:r>
            <a:r>
              <a:rPr lang="fr-BE" dirty="0"/>
              <a:t> </a:t>
            </a:r>
            <a:endParaRPr lang="nl-NL" dirty="0"/>
          </a:p>
        </p:txBody>
      </p:sp>
      <p:sp>
        <p:nvSpPr>
          <p:cNvPr id="422916" name="Line 4"/>
          <p:cNvSpPr>
            <a:spLocks noChangeShapeType="1"/>
          </p:cNvSpPr>
          <p:nvPr/>
        </p:nvSpPr>
        <p:spPr bwMode="auto">
          <a:xfrm>
            <a:off x="6926263" y="2128838"/>
            <a:ext cx="762000" cy="9525"/>
          </a:xfrm>
          <a:prstGeom prst="line">
            <a:avLst/>
          </a:prstGeom>
          <a:noFill/>
          <a:ln w="57150">
            <a:solidFill>
              <a:schemeClr val="tx1"/>
            </a:solidFill>
            <a:round/>
            <a:headEnd/>
            <a:tailEnd type="triangle" w="lg" len="med"/>
          </a:ln>
          <a:effectLst/>
        </p:spPr>
        <p:txBody>
          <a:bodyPr/>
          <a:lstStyle/>
          <a:p>
            <a:endParaRPr lang="nl-BE"/>
          </a:p>
        </p:txBody>
      </p:sp>
      <p:sp>
        <p:nvSpPr>
          <p:cNvPr id="422917" name="Line 5"/>
          <p:cNvSpPr>
            <a:spLocks noChangeShapeType="1"/>
          </p:cNvSpPr>
          <p:nvPr/>
        </p:nvSpPr>
        <p:spPr bwMode="auto">
          <a:xfrm flipV="1">
            <a:off x="4543425" y="3629025"/>
            <a:ext cx="0" cy="347663"/>
          </a:xfrm>
          <a:prstGeom prst="line">
            <a:avLst/>
          </a:prstGeom>
          <a:noFill/>
          <a:ln w="38100">
            <a:solidFill>
              <a:schemeClr val="tx1"/>
            </a:solidFill>
            <a:round/>
            <a:headEnd/>
            <a:tailEnd type="triangle" w="lg" len="med"/>
          </a:ln>
          <a:effectLst/>
        </p:spPr>
        <p:txBody>
          <a:bodyPr/>
          <a:lstStyle/>
          <a:p>
            <a:endParaRPr lang="nl-BE"/>
          </a:p>
        </p:txBody>
      </p:sp>
      <p:sp>
        <p:nvSpPr>
          <p:cNvPr id="422918" name="AutoShape 6"/>
          <p:cNvSpPr>
            <a:spLocks noChangeArrowheads="1"/>
          </p:cNvSpPr>
          <p:nvPr/>
        </p:nvSpPr>
        <p:spPr bwMode="auto">
          <a:xfrm>
            <a:off x="703263" y="2652713"/>
            <a:ext cx="1660525" cy="1528762"/>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smtClean="0"/>
              <a:t>Content</a:t>
            </a:r>
            <a:endParaRPr lang="fr-BE" sz="1600" b="1" dirty="0"/>
          </a:p>
          <a:p>
            <a:r>
              <a:rPr lang="fr-BE" sz="1600" b="1" dirty="0" err="1"/>
              <a:t>Publishers</a:t>
            </a:r>
            <a:endParaRPr lang="fr-BE" sz="1600" b="1" dirty="0"/>
          </a:p>
          <a:p>
            <a:endParaRPr lang="nl-NL" dirty="0"/>
          </a:p>
        </p:txBody>
      </p:sp>
      <p:sp>
        <p:nvSpPr>
          <p:cNvPr id="422919" name="AutoShape 7"/>
          <p:cNvSpPr>
            <a:spLocks noChangeArrowheads="1"/>
          </p:cNvSpPr>
          <p:nvPr/>
        </p:nvSpPr>
        <p:spPr bwMode="auto">
          <a:xfrm>
            <a:off x="3268663" y="4364038"/>
            <a:ext cx="1584325" cy="1431925"/>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err="1" smtClean="0"/>
              <a:t>Reference</a:t>
            </a:r>
            <a:endParaRPr lang="fr-BE" sz="1600" b="1" dirty="0"/>
          </a:p>
          <a:p>
            <a:r>
              <a:rPr lang="fr-BE" sz="1600" b="1" dirty="0"/>
              <a:t> </a:t>
            </a:r>
            <a:r>
              <a:rPr lang="fr-BE" sz="1600" b="1" dirty="0" smtClean="0"/>
              <a:t>data</a:t>
            </a:r>
          </a:p>
          <a:p>
            <a:r>
              <a:rPr lang="fr-BE" sz="1600" b="1" dirty="0" smtClean="0"/>
              <a:t> </a:t>
            </a:r>
            <a:r>
              <a:rPr lang="fr-BE" sz="1600" b="1" dirty="0" err="1" smtClean="0"/>
              <a:t>suppliers</a:t>
            </a:r>
            <a:endParaRPr lang="fr-BE" sz="1600" b="1" dirty="0"/>
          </a:p>
        </p:txBody>
      </p:sp>
      <p:sp>
        <p:nvSpPr>
          <p:cNvPr id="422920" name="AutoShape 8"/>
          <p:cNvSpPr>
            <a:spLocks noChangeArrowheads="1"/>
          </p:cNvSpPr>
          <p:nvPr/>
        </p:nvSpPr>
        <p:spPr bwMode="auto">
          <a:xfrm>
            <a:off x="7693025" y="1708150"/>
            <a:ext cx="784225" cy="4084638"/>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a:t>M</a:t>
            </a:r>
          </a:p>
          <a:p>
            <a:r>
              <a:rPr lang="fr-BE" sz="1600" b="1"/>
              <a:t>a</a:t>
            </a:r>
          </a:p>
          <a:p>
            <a:r>
              <a:rPr lang="fr-BE" sz="1600" b="1"/>
              <a:t>r</a:t>
            </a:r>
          </a:p>
          <a:p>
            <a:r>
              <a:rPr lang="fr-BE" sz="1600" b="1"/>
              <a:t>k</a:t>
            </a:r>
          </a:p>
          <a:p>
            <a:r>
              <a:rPr lang="fr-BE" sz="1600" b="1"/>
              <a:t>e</a:t>
            </a:r>
          </a:p>
          <a:p>
            <a:r>
              <a:rPr lang="fr-BE" sz="1600" b="1"/>
              <a:t>t</a:t>
            </a:r>
          </a:p>
          <a:p>
            <a:endParaRPr lang="nl-NL" sz="1600" b="1"/>
          </a:p>
        </p:txBody>
      </p:sp>
      <p:sp>
        <p:nvSpPr>
          <p:cNvPr id="422921" name="AutoShape 9"/>
          <p:cNvSpPr>
            <a:spLocks noChangeArrowheads="1"/>
          </p:cNvSpPr>
          <p:nvPr/>
        </p:nvSpPr>
        <p:spPr bwMode="auto">
          <a:xfrm>
            <a:off x="5456238" y="4365625"/>
            <a:ext cx="1560512" cy="1444625"/>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smtClean="0"/>
              <a:t>Content</a:t>
            </a:r>
            <a:endParaRPr lang="fr-BE" sz="1600" b="1" dirty="0"/>
          </a:p>
          <a:p>
            <a:r>
              <a:rPr lang="fr-BE" sz="1600" b="1" dirty="0" err="1"/>
              <a:t>Publishers</a:t>
            </a:r>
            <a:endParaRPr lang="nl-NL" sz="1600" b="1" dirty="0"/>
          </a:p>
        </p:txBody>
      </p:sp>
      <p:sp>
        <p:nvSpPr>
          <p:cNvPr id="422922" name="Line 10"/>
          <p:cNvSpPr>
            <a:spLocks noChangeShapeType="1"/>
          </p:cNvSpPr>
          <p:nvPr/>
        </p:nvSpPr>
        <p:spPr bwMode="auto">
          <a:xfrm>
            <a:off x="7040563" y="5026025"/>
            <a:ext cx="647700" cy="0"/>
          </a:xfrm>
          <a:prstGeom prst="line">
            <a:avLst/>
          </a:prstGeom>
          <a:noFill/>
          <a:ln w="57150">
            <a:solidFill>
              <a:schemeClr val="tx1"/>
            </a:solidFill>
            <a:round/>
            <a:headEnd/>
            <a:tailEnd type="triangle" w="lg" len="med"/>
          </a:ln>
          <a:effectLst/>
        </p:spPr>
        <p:txBody>
          <a:bodyPr/>
          <a:lstStyle/>
          <a:p>
            <a:endParaRPr lang="nl-BE"/>
          </a:p>
        </p:txBody>
      </p:sp>
      <p:pic>
        <p:nvPicPr>
          <p:cNvPr id="422923" name="Picture 11" descr="Logo_Symbol_Pijl_en_Ster"/>
          <p:cNvPicPr>
            <a:picLocks noChangeAspect="1" noChangeArrowheads="1"/>
          </p:cNvPicPr>
          <p:nvPr/>
        </p:nvPicPr>
        <p:blipFill>
          <a:blip r:embed="rId3"/>
          <a:srcRect/>
          <a:stretch>
            <a:fillRect/>
          </a:stretch>
        </p:blipFill>
        <p:spPr bwMode="auto">
          <a:xfrm>
            <a:off x="2684463" y="2032000"/>
            <a:ext cx="2097087" cy="2006600"/>
          </a:xfrm>
          <a:prstGeom prst="rect">
            <a:avLst/>
          </a:prstGeom>
          <a:noFill/>
          <a:ln w="9525">
            <a:noFill/>
            <a:miter lim="800000"/>
            <a:headEnd/>
            <a:tailEnd/>
          </a:ln>
        </p:spPr>
      </p:pic>
      <p:sp>
        <p:nvSpPr>
          <p:cNvPr id="422924" name="Line 12"/>
          <p:cNvSpPr>
            <a:spLocks noChangeShapeType="1"/>
          </p:cNvSpPr>
          <p:nvPr/>
        </p:nvSpPr>
        <p:spPr bwMode="auto">
          <a:xfrm>
            <a:off x="4587875" y="3817938"/>
            <a:ext cx="942975" cy="839787"/>
          </a:xfrm>
          <a:prstGeom prst="line">
            <a:avLst/>
          </a:prstGeom>
          <a:noFill/>
          <a:ln w="57150">
            <a:solidFill>
              <a:schemeClr val="tx1"/>
            </a:solidFill>
            <a:round/>
            <a:headEnd/>
            <a:tailEnd type="triangle" w="lg" len="med"/>
          </a:ln>
          <a:effectLst/>
        </p:spPr>
        <p:txBody>
          <a:bodyPr/>
          <a:lstStyle/>
          <a:p>
            <a:endParaRPr lang="nl-BE"/>
          </a:p>
        </p:txBody>
      </p:sp>
      <p:sp>
        <p:nvSpPr>
          <p:cNvPr id="422925" name="Line 13"/>
          <p:cNvSpPr>
            <a:spLocks noChangeShapeType="1"/>
          </p:cNvSpPr>
          <p:nvPr/>
        </p:nvSpPr>
        <p:spPr bwMode="auto">
          <a:xfrm>
            <a:off x="4745038" y="3425825"/>
            <a:ext cx="2946400" cy="0"/>
          </a:xfrm>
          <a:prstGeom prst="line">
            <a:avLst/>
          </a:prstGeom>
          <a:noFill/>
          <a:ln w="57150">
            <a:solidFill>
              <a:schemeClr val="tx1"/>
            </a:solidFill>
            <a:round/>
            <a:headEnd/>
            <a:tailEnd type="triangle" w="lg" len="med"/>
          </a:ln>
          <a:effectLst/>
        </p:spPr>
        <p:txBody>
          <a:bodyPr/>
          <a:lstStyle/>
          <a:p>
            <a:endParaRPr lang="nl-BE"/>
          </a:p>
        </p:txBody>
      </p:sp>
      <p:sp>
        <p:nvSpPr>
          <p:cNvPr id="422926" name="Line 14"/>
          <p:cNvSpPr>
            <a:spLocks noChangeShapeType="1"/>
          </p:cNvSpPr>
          <p:nvPr/>
        </p:nvSpPr>
        <p:spPr bwMode="auto">
          <a:xfrm flipV="1">
            <a:off x="4581525" y="2282825"/>
            <a:ext cx="701675" cy="703263"/>
          </a:xfrm>
          <a:prstGeom prst="line">
            <a:avLst/>
          </a:prstGeom>
          <a:noFill/>
          <a:ln w="57150">
            <a:solidFill>
              <a:schemeClr val="tx1"/>
            </a:solidFill>
            <a:round/>
            <a:headEnd/>
            <a:tailEnd type="triangle" w="lg" len="med"/>
          </a:ln>
          <a:effectLst/>
        </p:spPr>
        <p:txBody>
          <a:bodyPr/>
          <a:lstStyle/>
          <a:p>
            <a:endParaRPr lang="nl-BE"/>
          </a:p>
        </p:txBody>
      </p:sp>
      <p:sp>
        <p:nvSpPr>
          <p:cNvPr id="422927" name="Line 15"/>
          <p:cNvSpPr>
            <a:spLocks noChangeShapeType="1"/>
          </p:cNvSpPr>
          <p:nvPr/>
        </p:nvSpPr>
        <p:spPr bwMode="auto">
          <a:xfrm>
            <a:off x="2205038" y="3425825"/>
            <a:ext cx="1360487" cy="0"/>
          </a:xfrm>
          <a:prstGeom prst="line">
            <a:avLst/>
          </a:prstGeom>
          <a:noFill/>
          <a:ln w="57150">
            <a:solidFill>
              <a:schemeClr val="tx1"/>
            </a:solidFill>
            <a:round/>
            <a:headEnd/>
            <a:tailEnd type="triangle" w="lg" len="med"/>
          </a:ln>
          <a:effectLst/>
        </p:spPr>
        <p:txBody>
          <a:bodyPr/>
          <a:lstStyle/>
          <a:p>
            <a:endParaRPr lang="nl-BE"/>
          </a:p>
        </p:txBody>
      </p:sp>
      <p:pic>
        <p:nvPicPr>
          <p:cNvPr id="422928" name="Picture 16" descr="world"/>
          <p:cNvPicPr>
            <a:picLocks noGrp="1" noChangeAspect="1" noChangeArrowheads="1"/>
          </p:cNvPicPr>
          <p:nvPr>
            <p:ph idx="1"/>
          </p:nvPr>
        </p:nvPicPr>
        <p:blipFill>
          <a:blip r:embed="rId4" cstate="print"/>
          <a:srcRect/>
          <a:stretch>
            <a:fillRect/>
          </a:stretch>
        </p:blipFill>
        <p:spPr>
          <a:xfrm>
            <a:off x="1739900" y="1004888"/>
            <a:ext cx="1438275" cy="1028700"/>
          </a:xfrm>
          <a:noFill/>
          <a:ln/>
        </p:spPr>
      </p:pic>
      <p:sp>
        <p:nvSpPr>
          <p:cNvPr id="422929" name="Line 17"/>
          <p:cNvSpPr>
            <a:spLocks noChangeShapeType="1"/>
          </p:cNvSpPr>
          <p:nvPr/>
        </p:nvSpPr>
        <p:spPr bwMode="auto">
          <a:xfrm>
            <a:off x="4151313" y="4025900"/>
            <a:ext cx="0" cy="493713"/>
          </a:xfrm>
          <a:prstGeom prst="line">
            <a:avLst/>
          </a:prstGeom>
          <a:noFill/>
          <a:ln w="57150">
            <a:solidFill>
              <a:schemeClr val="tx1"/>
            </a:solidFill>
            <a:round/>
            <a:headEnd/>
            <a:tailEnd type="triangle" w="med" len="med"/>
          </a:ln>
          <a:effectLst/>
        </p:spPr>
        <p:txBody>
          <a:bodyPr/>
          <a:lstStyle/>
          <a:p>
            <a:endParaRPr lang="nl-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43" y="0"/>
            <a:ext cx="8236857" cy="1104219"/>
          </a:xfrm>
        </p:spPr>
        <p:txBody>
          <a:bodyPr/>
          <a:lstStyle/>
          <a:p>
            <a:r>
              <a:rPr lang="nl-BE" sz="4000" b="1" dirty="0" smtClean="0"/>
              <a:t>Web Services</a:t>
            </a:r>
            <a:r>
              <a:rPr lang="nl-BE" b="1" dirty="0"/>
              <a:t/>
            </a:r>
            <a:br>
              <a:rPr lang="nl-BE" b="1" dirty="0"/>
            </a:br>
            <a:r>
              <a:rPr lang="nl-BE" sz="2400" b="1" dirty="0" err="1" smtClean="0"/>
              <a:t>Customized</a:t>
            </a:r>
            <a:r>
              <a:rPr lang="nl-BE" sz="2400" b="1" dirty="0" smtClean="0"/>
              <a:t> Viewer</a:t>
            </a:r>
            <a:endParaRPr lang="en-US" sz="2400" dirty="0"/>
          </a:p>
        </p:txBody>
      </p:sp>
      <p:pic>
        <p:nvPicPr>
          <p:cNvPr id="474115" name="Picture 3"/>
          <p:cNvPicPr>
            <a:picLocks noChangeAspect="1" noChangeArrowheads="1"/>
          </p:cNvPicPr>
          <p:nvPr/>
        </p:nvPicPr>
        <p:blipFill>
          <a:blip r:embed="rId3"/>
          <a:srcRect/>
          <a:stretch>
            <a:fillRect/>
          </a:stretch>
        </p:blipFill>
        <p:spPr bwMode="auto">
          <a:xfrm>
            <a:off x="1426611" y="1081570"/>
            <a:ext cx="5978947" cy="4950930"/>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43" y="0"/>
            <a:ext cx="8236857" cy="1104219"/>
          </a:xfrm>
        </p:spPr>
        <p:txBody>
          <a:bodyPr/>
          <a:lstStyle/>
          <a:p>
            <a:r>
              <a:rPr lang="nl-BE" sz="4000" b="1" dirty="0" smtClean="0"/>
              <a:t>Web Services</a:t>
            </a:r>
            <a:br>
              <a:rPr lang="nl-BE" sz="4000" b="1" dirty="0" smtClean="0"/>
            </a:br>
            <a:r>
              <a:rPr lang="nl-BE" sz="2400" b="1" dirty="0" smtClean="0"/>
              <a:t>Standard Planner</a:t>
            </a:r>
            <a:endParaRPr lang="en-US" sz="2400" dirty="0"/>
          </a:p>
        </p:txBody>
      </p:sp>
      <p:pic>
        <p:nvPicPr>
          <p:cNvPr id="475138" name="Picture 2"/>
          <p:cNvPicPr>
            <a:picLocks noChangeAspect="1" noChangeArrowheads="1"/>
          </p:cNvPicPr>
          <p:nvPr/>
        </p:nvPicPr>
        <p:blipFill>
          <a:blip r:embed="rId3"/>
          <a:srcRect/>
          <a:stretch>
            <a:fillRect/>
          </a:stretch>
        </p:blipFill>
        <p:spPr bwMode="auto">
          <a:xfrm>
            <a:off x="1206500" y="1112839"/>
            <a:ext cx="6195392" cy="4902104"/>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2209799" y="3865669"/>
            <a:ext cx="3962401" cy="2424333"/>
          </a:xfrm>
          <a:prstGeom prst="rect">
            <a:avLst/>
          </a:prstGeom>
          <a:noFill/>
          <a:ln w="9525" cap="flat" cmpd="sng" algn="ctr">
            <a:noFill/>
            <a:prstDash val="solid"/>
            <a:miter lim="800000"/>
            <a:headEnd type="none" w="med" len="med"/>
            <a:tailEnd type="none" w="med" len="med"/>
          </a:ln>
          <a:effectLst/>
        </p:spPr>
      </p:pic>
      <p:sp>
        <p:nvSpPr>
          <p:cNvPr id="14541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B2B Route and Network Sales</a:t>
            </a:r>
            <a:endParaRPr lang="en-GB" sz="2400" b="1" dirty="0"/>
          </a:p>
        </p:txBody>
      </p:sp>
      <p:sp>
        <p:nvSpPr>
          <p:cNvPr id="145411" name="Rectangle 3"/>
          <p:cNvSpPr>
            <a:spLocks noGrp="1" noChangeArrowheads="1"/>
          </p:cNvSpPr>
          <p:nvPr>
            <p:ph type="body" idx="1"/>
          </p:nvPr>
        </p:nvSpPr>
        <p:spPr>
          <a:xfrm>
            <a:off x="395288" y="1628775"/>
            <a:ext cx="8278812" cy="1749425"/>
          </a:xfrm>
        </p:spPr>
        <p:txBody>
          <a:bodyPr/>
          <a:lstStyle/>
          <a:p>
            <a:r>
              <a:rPr lang="en-GB" sz="2000" b="1" dirty="0"/>
              <a:t>To enable publishers, </a:t>
            </a:r>
            <a:r>
              <a:rPr lang="en-GB" sz="2000" b="1" dirty="0" smtClean="0"/>
              <a:t>authors or platforms to resell or use the routes and specific routable networks of RouteYou, we offer different distribution possibilities to our business partners:</a:t>
            </a:r>
          </a:p>
          <a:p>
            <a:pPr lvl="2"/>
            <a:r>
              <a:rPr lang="en-GB" sz="1200" b="1" dirty="0" smtClean="0"/>
              <a:t>Bundle</a:t>
            </a:r>
          </a:p>
          <a:p>
            <a:pPr lvl="2"/>
            <a:r>
              <a:rPr lang="en-GB" sz="1200" b="1" dirty="0" smtClean="0"/>
              <a:t>After Market</a:t>
            </a:r>
          </a:p>
          <a:p>
            <a:pPr lvl="2"/>
            <a:r>
              <a:rPr lang="en-GB" sz="1200" b="1" dirty="0" smtClean="0"/>
              <a:t>Online</a:t>
            </a:r>
            <a:endParaRPr lang="en-GB" sz="1200" b="1" dirty="0"/>
          </a:p>
          <a:p>
            <a:r>
              <a:rPr lang="en-GB" sz="2000" b="1" dirty="0" smtClean="0"/>
              <a:t>Revenue is shared with all parties that contributed to the product.</a:t>
            </a:r>
          </a:p>
          <a:p>
            <a:endParaRPr lang="en-GB" sz="2000" b="1" dirty="0"/>
          </a:p>
          <a:p>
            <a:pPr lvl="1">
              <a:buFontTx/>
              <a:buNone/>
            </a:pPr>
            <a:endParaRPr lang="en-GB" sz="1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9" name="Picture 5"/>
          <p:cNvPicPr>
            <a:picLocks noChangeAspect="1" noChangeArrowheads="1"/>
          </p:cNvPicPr>
          <p:nvPr/>
        </p:nvPicPr>
        <p:blipFill>
          <a:blip r:embed="rId3" cstate="print"/>
          <a:srcRect t="46745"/>
          <a:stretch>
            <a:fillRect/>
          </a:stretch>
        </p:blipFill>
        <p:spPr bwMode="auto">
          <a:xfrm>
            <a:off x="5428342" y="3528265"/>
            <a:ext cx="2452914" cy="1328842"/>
          </a:xfrm>
          <a:prstGeom prst="rect">
            <a:avLst/>
          </a:prstGeom>
          <a:noFill/>
          <a:ln w="9525">
            <a:noFill/>
            <a:miter lim="800000"/>
            <a:headEnd/>
            <a:tailEnd/>
          </a:ln>
          <a:effectLst/>
        </p:spPr>
      </p:pic>
      <p:sp>
        <p:nvSpPr>
          <p:cNvPr id="236546" name="Rectangle 2"/>
          <p:cNvSpPr>
            <a:spLocks noGrp="1" noChangeArrowheads="1"/>
          </p:cNvSpPr>
          <p:nvPr>
            <p:ph type="title"/>
          </p:nvPr>
        </p:nvSpPr>
        <p:spPr>
          <a:xfrm>
            <a:off x="601663" y="0"/>
            <a:ext cx="8229600" cy="1143000"/>
          </a:xfrm>
        </p:spPr>
        <p:txBody>
          <a:bodyPr/>
          <a:lstStyle/>
          <a:p>
            <a:r>
              <a:rPr lang="en-US" sz="4000" b="1" dirty="0" smtClean="0">
                <a:solidFill>
                  <a:schemeClr val="bg1">
                    <a:lumMod val="50000"/>
                  </a:schemeClr>
                </a:solidFill>
              </a:rPr>
              <a:t>Outdoor Navigation</a:t>
            </a:r>
            <a:r>
              <a:rPr lang="nl-BE" sz="4000" b="1" dirty="0" smtClean="0"/>
              <a:t/>
            </a:r>
            <a:br>
              <a:rPr lang="nl-BE" sz="4000" b="1" dirty="0" smtClean="0"/>
            </a:br>
            <a:r>
              <a:rPr lang="en-US" sz="2400" b="1" kern="1200" dirty="0" smtClean="0">
                <a:solidFill>
                  <a:schemeClr val="bg1">
                    <a:lumMod val="50000"/>
                  </a:schemeClr>
                </a:solidFill>
                <a:latin typeface="Arial" charset="0"/>
                <a:ea typeface="+mn-ea"/>
                <a:cs typeface="+mn-cs"/>
              </a:rPr>
              <a:t>It’s becoming “dedicated”</a:t>
            </a:r>
            <a:endParaRPr lang="en-US" sz="2400" b="1" kern="1200" dirty="0">
              <a:solidFill>
                <a:schemeClr val="bg1">
                  <a:lumMod val="50000"/>
                </a:schemeClr>
              </a:solidFill>
              <a:latin typeface="Arial" charset="0"/>
              <a:ea typeface="+mn-ea"/>
              <a:cs typeface="+mn-cs"/>
            </a:endParaRPr>
          </a:p>
        </p:txBody>
      </p:sp>
      <p:pic>
        <p:nvPicPr>
          <p:cNvPr id="236547" name="Picture 3" descr="Image Gallery">
            <a:hlinkClick r:id="rId4"/>
          </p:cNvPr>
          <p:cNvPicPr>
            <a:picLocks noChangeAspect="1" noChangeArrowheads="1"/>
          </p:cNvPicPr>
          <p:nvPr/>
        </p:nvPicPr>
        <p:blipFill>
          <a:blip r:embed="rId5"/>
          <a:srcRect/>
          <a:stretch>
            <a:fillRect/>
          </a:stretch>
        </p:blipFill>
        <p:spPr bwMode="auto">
          <a:xfrm>
            <a:off x="753155" y="2476954"/>
            <a:ext cx="2089150" cy="1193800"/>
          </a:xfrm>
          <a:prstGeom prst="rect">
            <a:avLst/>
          </a:prstGeom>
          <a:noFill/>
        </p:spPr>
      </p:pic>
      <p:pic>
        <p:nvPicPr>
          <p:cNvPr id="236548" name="Picture 4" descr="garmin montre forerunner 201"/>
          <p:cNvPicPr>
            <a:picLocks noChangeAspect="1" noChangeArrowheads="1"/>
          </p:cNvPicPr>
          <p:nvPr/>
        </p:nvPicPr>
        <p:blipFill>
          <a:blip r:embed="rId6"/>
          <a:srcRect/>
          <a:stretch>
            <a:fillRect/>
          </a:stretch>
        </p:blipFill>
        <p:spPr bwMode="auto">
          <a:xfrm>
            <a:off x="3868738" y="1464810"/>
            <a:ext cx="1990725" cy="2130425"/>
          </a:xfrm>
          <a:prstGeom prst="rect">
            <a:avLst/>
          </a:prstGeom>
          <a:noFill/>
        </p:spPr>
      </p:pic>
      <p:pic>
        <p:nvPicPr>
          <p:cNvPr id="236550" name="Picture 6" descr="main_pic01"/>
          <p:cNvPicPr>
            <a:picLocks noChangeAspect="1" noChangeArrowheads="1"/>
          </p:cNvPicPr>
          <p:nvPr/>
        </p:nvPicPr>
        <p:blipFill>
          <a:blip r:embed="rId7"/>
          <a:srcRect/>
          <a:stretch>
            <a:fillRect/>
          </a:stretch>
        </p:blipFill>
        <p:spPr bwMode="auto">
          <a:xfrm>
            <a:off x="611188" y="4076700"/>
            <a:ext cx="3384550" cy="2114550"/>
          </a:xfrm>
          <a:prstGeom prst="rect">
            <a:avLst/>
          </a:prstGeom>
          <a:noFill/>
          <a:ln w="9525">
            <a:noFill/>
            <a:miter lim="800000"/>
            <a:headEnd/>
            <a:tailEnd/>
          </a:ln>
        </p:spPr>
      </p:pic>
      <p:sp>
        <p:nvSpPr>
          <p:cNvPr id="236551" name="Rectangle 7"/>
          <p:cNvSpPr>
            <a:spLocks noChangeArrowheads="1"/>
          </p:cNvSpPr>
          <p:nvPr/>
        </p:nvSpPr>
        <p:spPr bwMode="auto">
          <a:xfrm>
            <a:off x="624341" y="1494972"/>
            <a:ext cx="3076801" cy="923330"/>
          </a:xfrm>
          <a:prstGeom prst="rect">
            <a:avLst/>
          </a:prstGeom>
          <a:noFill/>
          <a:ln w="9525">
            <a:noFill/>
            <a:miter lim="800000"/>
            <a:headEnd/>
            <a:tailEnd/>
          </a:ln>
          <a:effectLst/>
        </p:spPr>
        <p:txBody>
          <a:bodyPr wrap="square" anchor="ctr">
            <a:spAutoFit/>
          </a:bodyPr>
          <a:lstStyle/>
          <a:p>
            <a:pPr algn="l"/>
            <a:r>
              <a:rPr lang="en-US" dirty="0"/>
              <a:t>Virtual Partner™—lets you "race" a virtual competitor, making training fun </a:t>
            </a:r>
          </a:p>
        </p:txBody>
      </p:sp>
      <p:pic>
        <p:nvPicPr>
          <p:cNvPr id="236552" name="Picture 8"/>
          <p:cNvPicPr>
            <a:picLocks noChangeAspect="1" noChangeArrowheads="1"/>
          </p:cNvPicPr>
          <p:nvPr/>
        </p:nvPicPr>
        <p:blipFill>
          <a:blip r:embed="rId8"/>
          <a:srcRect/>
          <a:stretch>
            <a:fillRect/>
          </a:stretch>
        </p:blipFill>
        <p:spPr bwMode="auto">
          <a:xfrm>
            <a:off x="6373360" y="1566410"/>
            <a:ext cx="2451100" cy="1836737"/>
          </a:xfrm>
          <a:prstGeom prst="rect">
            <a:avLst/>
          </a:prstGeom>
          <a:noFill/>
          <a:ln w="9525">
            <a:noFill/>
            <a:miter lim="800000"/>
            <a:headEnd/>
            <a:tailEnd/>
          </a:ln>
          <a:effectLst/>
        </p:spPr>
      </p:pic>
      <p:pic>
        <p:nvPicPr>
          <p:cNvPr id="16" name="Picture 3"/>
          <p:cNvPicPr>
            <a:picLocks noChangeAspect="1" noChangeArrowheads="1"/>
          </p:cNvPicPr>
          <p:nvPr/>
        </p:nvPicPr>
        <p:blipFill>
          <a:blip r:embed="rId9"/>
          <a:srcRect/>
          <a:stretch>
            <a:fillRect/>
          </a:stretch>
        </p:blipFill>
        <p:spPr bwMode="auto">
          <a:xfrm>
            <a:off x="4229944" y="4928513"/>
            <a:ext cx="3085257" cy="12056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146175" y="0"/>
            <a:ext cx="7559675" cy="1154113"/>
          </a:xfrm>
          <a:prstGeom prst="rect">
            <a:avLst/>
          </a:prstGeom>
          <a:noFill/>
          <a:ln w="9525">
            <a:noFill/>
            <a:miter lim="800000"/>
            <a:headEnd/>
            <a:tailEnd/>
          </a:ln>
          <a:effectLst/>
        </p:spPr>
        <p:txBody>
          <a:bodyPr anchor="ctr"/>
          <a:lstStyle/>
          <a:p>
            <a:pPr algn="r"/>
            <a:r>
              <a:rPr lang="en-GB" sz="4000" b="1" dirty="0" smtClean="0">
                <a:solidFill>
                  <a:srgbClr val="777777"/>
                </a:solidFill>
              </a:rPr>
              <a:t>Outdoor Navigation</a:t>
            </a:r>
            <a:r>
              <a:rPr lang="en-GB" sz="4400" b="1" dirty="0">
                <a:solidFill>
                  <a:srgbClr val="777777"/>
                </a:solidFill>
              </a:rPr>
              <a:t/>
            </a:r>
            <a:br>
              <a:rPr lang="en-GB" sz="4400" b="1" dirty="0">
                <a:solidFill>
                  <a:srgbClr val="777777"/>
                </a:solidFill>
              </a:rPr>
            </a:br>
            <a:r>
              <a:rPr lang="en-GB" sz="2400" dirty="0">
                <a:solidFill>
                  <a:schemeClr val="bg1">
                    <a:lumMod val="50000"/>
                  </a:schemeClr>
                </a:solidFill>
              </a:rPr>
              <a:t> </a:t>
            </a:r>
            <a:r>
              <a:rPr lang="en-GB" sz="2400" b="1" dirty="0">
                <a:solidFill>
                  <a:schemeClr val="bg1">
                    <a:lumMod val="50000"/>
                  </a:schemeClr>
                </a:solidFill>
              </a:rPr>
              <a:t>It’s the </a:t>
            </a:r>
            <a:r>
              <a:rPr lang="en-GB" sz="2400" b="1" dirty="0" smtClean="0">
                <a:solidFill>
                  <a:schemeClr val="bg1">
                    <a:lumMod val="50000"/>
                  </a:schemeClr>
                </a:solidFill>
              </a:rPr>
              <a:t>Journey, not the Destination</a:t>
            </a:r>
            <a:endParaRPr lang="en-GB" sz="2400" b="1" dirty="0">
              <a:solidFill>
                <a:schemeClr val="bg1">
                  <a:lumMod val="50000"/>
                </a:schemeClr>
              </a:solidFill>
            </a:endParaRPr>
          </a:p>
        </p:txBody>
      </p:sp>
      <p:pic>
        <p:nvPicPr>
          <p:cNvPr id="388099" name="Picture 3"/>
          <p:cNvPicPr>
            <a:picLocks noChangeAspect="1" noChangeArrowheads="1"/>
          </p:cNvPicPr>
          <p:nvPr/>
        </p:nvPicPr>
        <p:blipFill>
          <a:blip r:embed="rId3"/>
          <a:srcRect/>
          <a:stretch>
            <a:fillRect/>
          </a:stretch>
        </p:blipFill>
        <p:spPr bwMode="auto">
          <a:xfrm>
            <a:off x="4429125" y="1339850"/>
            <a:ext cx="2951163" cy="2160588"/>
          </a:xfrm>
          <a:prstGeom prst="rect">
            <a:avLst/>
          </a:prstGeom>
          <a:noFill/>
          <a:ln w="9525">
            <a:noFill/>
            <a:miter lim="800000"/>
            <a:headEnd/>
            <a:tailEnd/>
          </a:ln>
          <a:effectLst/>
        </p:spPr>
      </p:pic>
      <p:pic>
        <p:nvPicPr>
          <p:cNvPr id="388100" name="Picture 4"/>
          <p:cNvPicPr>
            <a:picLocks noChangeAspect="1" noChangeArrowheads="1"/>
          </p:cNvPicPr>
          <p:nvPr/>
        </p:nvPicPr>
        <p:blipFill>
          <a:blip r:embed="rId4"/>
          <a:srcRect/>
          <a:stretch>
            <a:fillRect/>
          </a:stretch>
        </p:blipFill>
        <p:spPr bwMode="auto">
          <a:xfrm>
            <a:off x="971550" y="1268413"/>
            <a:ext cx="3313113" cy="2222500"/>
          </a:xfrm>
          <a:prstGeom prst="rect">
            <a:avLst/>
          </a:prstGeom>
          <a:noFill/>
          <a:ln w="9525">
            <a:noFill/>
            <a:miter lim="800000"/>
            <a:headEnd/>
            <a:tailEnd/>
          </a:ln>
          <a:effectLst/>
        </p:spPr>
      </p:pic>
      <p:pic>
        <p:nvPicPr>
          <p:cNvPr id="388101" name="Picture 5"/>
          <p:cNvPicPr>
            <a:picLocks noChangeAspect="1" noChangeArrowheads="1"/>
          </p:cNvPicPr>
          <p:nvPr/>
        </p:nvPicPr>
        <p:blipFill>
          <a:blip r:embed="rId5" cstate="print"/>
          <a:srcRect/>
          <a:stretch>
            <a:fillRect/>
          </a:stretch>
        </p:blipFill>
        <p:spPr bwMode="auto">
          <a:xfrm>
            <a:off x="4429125" y="3644900"/>
            <a:ext cx="2232025" cy="2105025"/>
          </a:xfrm>
          <a:prstGeom prst="rect">
            <a:avLst/>
          </a:prstGeom>
          <a:noFill/>
          <a:ln w="9525">
            <a:noFill/>
            <a:miter lim="800000"/>
            <a:headEnd/>
            <a:tailEnd/>
          </a:ln>
          <a:effectLst/>
        </p:spPr>
      </p:pic>
      <p:pic>
        <p:nvPicPr>
          <p:cNvPr id="388102" name="Picture 6"/>
          <p:cNvPicPr>
            <a:picLocks noChangeAspect="1" noChangeArrowheads="1"/>
          </p:cNvPicPr>
          <p:nvPr/>
        </p:nvPicPr>
        <p:blipFill>
          <a:blip r:embed="rId6"/>
          <a:srcRect/>
          <a:stretch>
            <a:fillRect/>
          </a:stretch>
        </p:blipFill>
        <p:spPr bwMode="auto">
          <a:xfrm>
            <a:off x="2413000" y="3644900"/>
            <a:ext cx="1889125" cy="2519363"/>
          </a:xfrm>
          <a:prstGeom prst="rect">
            <a:avLst/>
          </a:prstGeom>
          <a:noFill/>
          <a:ln w="9525">
            <a:noFill/>
            <a:miter lim="800000"/>
            <a:headEnd/>
            <a:tailEnd/>
          </a:ln>
          <a:effectLst/>
        </p:spPr>
      </p:pic>
      <p:sp>
        <p:nvSpPr>
          <p:cNvPr id="388103" name="Rectangle 7"/>
          <p:cNvSpPr>
            <a:spLocks noChangeArrowheads="1"/>
          </p:cNvSpPr>
          <p:nvPr/>
        </p:nvSpPr>
        <p:spPr bwMode="auto">
          <a:xfrm>
            <a:off x="3492500" y="3284538"/>
            <a:ext cx="806450" cy="238125"/>
          </a:xfrm>
          <a:prstGeom prst="rect">
            <a:avLst/>
          </a:prstGeom>
          <a:noFill/>
          <a:ln w="9525">
            <a:noFill/>
            <a:miter lim="800000"/>
            <a:headEnd/>
            <a:tailEnd/>
          </a:ln>
          <a:effectLst/>
        </p:spPr>
        <p:txBody>
          <a:bodyPr wrap="none">
            <a:spAutoFit/>
          </a:bodyPr>
          <a:lstStyle/>
          <a:p>
            <a:pPr algn="l">
              <a:lnSpc>
                <a:spcPct val="80000"/>
              </a:lnSpc>
              <a:spcBef>
                <a:spcPct val="20000"/>
              </a:spcBef>
              <a:buFontTx/>
              <a:buChar char="•"/>
            </a:pPr>
            <a:r>
              <a:rPr lang="en-GB" sz="1200">
                <a:solidFill>
                  <a:schemeClr val="bg1"/>
                </a:solidFill>
                <a:latin typeface="David Transparent" pitchFamily="2" charset="-79"/>
                <a:cs typeface="Arial" charset="0"/>
              </a:rPr>
              <a:t>SPORT </a:t>
            </a:r>
          </a:p>
        </p:txBody>
      </p:sp>
      <p:sp>
        <p:nvSpPr>
          <p:cNvPr id="388104" name="Rectangle 8"/>
          <p:cNvSpPr>
            <a:spLocks noChangeArrowheads="1"/>
          </p:cNvSpPr>
          <p:nvPr/>
        </p:nvSpPr>
        <p:spPr bwMode="auto">
          <a:xfrm>
            <a:off x="4500563" y="3716338"/>
            <a:ext cx="835025" cy="274637"/>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LEISURE</a:t>
            </a:r>
          </a:p>
        </p:txBody>
      </p:sp>
      <p:sp>
        <p:nvSpPr>
          <p:cNvPr id="388105" name="Rectangle 9"/>
          <p:cNvSpPr>
            <a:spLocks noChangeArrowheads="1"/>
          </p:cNvSpPr>
          <p:nvPr/>
        </p:nvSpPr>
        <p:spPr bwMode="auto">
          <a:xfrm rot="16200000">
            <a:off x="3690937" y="5535613"/>
            <a:ext cx="887413" cy="274638"/>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TOURISM</a:t>
            </a:r>
          </a:p>
        </p:txBody>
      </p:sp>
      <p:sp>
        <p:nvSpPr>
          <p:cNvPr id="388106" name="Rectangle 10"/>
          <p:cNvSpPr>
            <a:spLocks noChangeArrowheads="1"/>
          </p:cNvSpPr>
          <p:nvPr/>
        </p:nvSpPr>
        <p:spPr bwMode="auto">
          <a:xfrm rot="16200000">
            <a:off x="3902075" y="1866900"/>
            <a:ext cx="1328738" cy="274638"/>
          </a:xfrm>
          <a:prstGeom prst="rect">
            <a:avLst/>
          </a:prstGeom>
          <a:noFill/>
          <a:ln w="9525">
            <a:noFill/>
            <a:miter lim="800000"/>
            <a:headEnd/>
            <a:tailEnd/>
          </a:ln>
          <a:effectLst/>
        </p:spPr>
        <p:txBody>
          <a:bodyPr wrap="none">
            <a:spAutoFit/>
          </a:bodyPr>
          <a:lstStyle/>
          <a:p>
            <a:pPr algn="l"/>
            <a:r>
              <a:rPr lang="nl-BE" sz="1200">
                <a:solidFill>
                  <a:schemeClr val="bg1"/>
                </a:solidFill>
                <a:latin typeface="David Transparent" pitchFamily="2" charset="-79"/>
                <a:cs typeface="Arial" charset="0"/>
              </a:rPr>
              <a:t>INFOTAINMENT</a:t>
            </a:r>
            <a:endParaRPr lang="en-GB" sz="1200">
              <a:solidFill>
                <a:schemeClr val="bg1"/>
              </a:solidFill>
              <a:latin typeface="David Transparent" pitchFamily="2" charset="-79"/>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146175" y="0"/>
            <a:ext cx="7559675" cy="1154113"/>
          </a:xfrm>
          <a:prstGeom prst="rect">
            <a:avLst/>
          </a:prstGeom>
          <a:noFill/>
          <a:ln w="9525">
            <a:noFill/>
            <a:miter lim="800000"/>
            <a:headEnd/>
            <a:tailEnd/>
          </a:ln>
          <a:effectLst/>
        </p:spPr>
        <p:txBody>
          <a:bodyPr anchor="ctr"/>
          <a:lstStyle/>
          <a:p>
            <a:pPr algn="r"/>
            <a:r>
              <a:rPr lang="en-GB" sz="4000" b="1" dirty="0" smtClean="0">
                <a:solidFill>
                  <a:srgbClr val="777777"/>
                </a:solidFill>
              </a:rPr>
              <a:t>Outdoor Navigation</a:t>
            </a:r>
            <a:r>
              <a:rPr lang="en-GB" sz="4400" b="1" dirty="0">
                <a:solidFill>
                  <a:srgbClr val="777777"/>
                </a:solidFill>
              </a:rPr>
              <a:t/>
            </a:r>
            <a:br>
              <a:rPr lang="en-GB" sz="4400" b="1" dirty="0">
                <a:solidFill>
                  <a:srgbClr val="777777"/>
                </a:solidFill>
              </a:rPr>
            </a:br>
            <a:r>
              <a:rPr lang="en-GB" sz="2600" b="1" dirty="0">
                <a:solidFill>
                  <a:schemeClr val="bg1">
                    <a:lumMod val="50000"/>
                  </a:schemeClr>
                </a:solidFill>
              </a:rPr>
              <a:t> </a:t>
            </a:r>
            <a:r>
              <a:rPr lang="en-GB" sz="2400" b="1" dirty="0">
                <a:solidFill>
                  <a:schemeClr val="bg1">
                    <a:lumMod val="50000"/>
                  </a:schemeClr>
                </a:solidFill>
              </a:rPr>
              <a:t>It’s about </a:t>
            </a:r>
            <a:r>
              <a:rPr lang="en-GB" sz="2400" b="1" dirty="0" smtClean="0">
                <a:solidFill>
                  <a:schemeClr val="bg1">
                    <a:lumMod val="50000"/>
                  </a:schemeClr>
                </a:solidFill>
              </a:rPr>
              <a:t>Content, less about maps</a:t>
            </a:r>
            <a:endParaRPr lang="en-GB" sz="2400" b="1" dirty="0">
              <a:solidFill>
                <a:schemeClr val="bg1">
                  <a:lumMod val="50000"/>
                </a:schemeClr>
              </a:solidFill>
            </a:endParaRPr>
          </a:p>
        </p:txBody>
      </p:sp>
      <p:sp>
        <p:nvSpPr>
          <p:cNvPr id="388103" name="Rectangle 7"/>
          <p:cNvSpPr>
            <a:spLocks noChangeArrowheads="1"/>
          </p:cNvSpPr>
          <p:nvPr/>
        </p:nvSpPr>
        <p:spPr bwMode="auto">
          <a:xfrm>
            <a:off x="3492500" y="3284538"/>
            <a:ext cx="806450" cy="238125"/>
          </a:xfrm>
          <a:prstGeom prst="rect">
            <a:avLst/>
          </a:prstGeom>
          <a:noFill/>
          <a:ln w="9525">
            <a:noFill/>
            <a:miter lim="800000"/>
            <a:headEnd/>
            <a:tailEnd/>
          </a:ln>
          <a:effectLst/>
        </p:spPr>
        <p:txBody>
          <a:bodyPr wrap="none">
            <a:spAutoFit/>
          </a:bodyPr>
          <a:lstStyle/>
          <a:p>
            <a:pPr algn="l">
              <a:lnSpc>
                <a:spcPct val="80000"/>
              </a:lnSpc>
              <a:spcBef>
                <a:spcPct val="20000"/>
              </a:spcBef>
              <a:buFontTx/>
              <a:buChar char="•"/>
            </a:pPr>
            <a:r>
              <a:rPr lang="en-GB" sz="1200">
                <a:solidFill>
                  <a:schemeClr val="bg1"/>
                </a:solidFill>
                <a:latin typeface="David Transparent" pitchFamily="2" charset="-79"/>
                <a:cs typeface="Arial" charset="0"/>
              </a:rPr>
              <a:t>SPORT </a:t>
            </a:r>
          </a:p>
        </p:txBody>
      </p:sp>
      <p:sp>
        <p:nvSpPr>
          <p:cNvPr id="388104" name="Rectangle 8"/>
          <p:cNvSpPr>
            <a:spLocks noChangeArrowheads="1"/>
          </p:cNvSpPr>
          <p:nvPr/>
        </p:nvSpPr>
        <p:spPr bwMode="auto">
          <a:xfrm>
            <a:off x="4500563" y="3716338"/>
            <a:ext cx="835025" cy="274637"/>
          </a:xfrm>
          <a:prstGeom prst="rect">
            <a:avLst/>
          </a:prstGeom>
          <a:noFill/>
          <a:ln w="9525">
            <a:noFill/>
            <a:miter lim="800000"/>
            <a:headEnd/>
            <a:tailEnd/>
          </a:ln>
          <a:effectLst/>
        </p:spPr>
        <p:txBody>
          <a:bodyPr wrap="none">
            <a:spAutoFit/>
          </a:bodyPr>
          <a:lstStyle/>
          <a:p>
            <a:pPr algn="l"/>
            <a:r>
              <a:rPr lang="en-GB" sz="1200" dirty="0">
                <a:solidFill>
                  <a:schemeClr val="bg1"/>
                </a:solidFill>
                <a:latin typeface="David Transparent" pitchFamily="2" charset="-79"/>
                <a:cs typeface="Arial" charset="0"/>
              </a:rPr>
              <a:t>LEISURE</a:t>
            </a:r>
          </a:p>
        </p:txBody>
      </p:sp>
      <p:sp>
        <p:nvSpPr>
          <p:cNvPr id="388105" name="Rectangle 9"/>
          <p:cNvSpPr>
            <a:spLocks noChangeArrowheads="1"/>
          </p:cNvSpPr>
          <p:nvPr/>
        </p:nvSpPr>
        <p:spPr bwMode="auto">
          <a:xfrm rot="16200000">
            <a:off x="3690937" y="5535613"/>
            <a:ext cx="887413" cy="274638"/>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TOURISM</a:t>
            </a:r>
          </a:p>
        </p:txBody>
      </p:sp>
      <p:sp>
        <p:nvSpPr>
          <p:cNvPr id="388106" name="Rectangle 10"/>
          <p:cNvSpPr>
            <a:spLocks noChangeArrowheads="1"/>
          </p:cNvSpPr>
          <p:nvPr/>
        </p:nvSpPr>
        <p:spPr bwMode="auto">
          <a:xfrm rot="16200000">
            <a:off x="3902075" y="1866900"/>
            <a:ext cx="1328738" cy="274638"/>
          </a:xfrm>
          <a:prstGeom prst="rect">
            <a:avLst/>
          </a:prstGeom>
          <a:noFill/>
          <a:ln w="9525">
            <a:noFill/>
            <a:miter lim="800000"/>
            <a:headEnd/>
            <a:tailEnd/>
          </a:ln>
          <a:effectLst/>
        </p:spPr>
        <p:txBody>
          <a:bodyPr wrap="none">
            <a:spAutoFit/>
          </a:bodyPr>
          <a:lstStyle/>
          <a:p>
            <a:pPr algn="l"/>
            <a:r>
              <a:rPr lang="nl-BE" sz="1200">
                <a:solidFill>
                  <a:schemeClr val="bg1"/>
                </a:solidFill>
                <a:latin typeface="David Transparent" pitchFamily="2" charset="-79"/>
                <a:cs typeface="Arial" charset="0"/>
              </a:rPr>
              <a:t>INFOTAINMENT</a:t>
            </a:r>
            <a:endParaRPr lang="en-GB" sz="1200">
              <a:solidFill>
                <a:schemeClr val="bg1"/>
              </a:solidFill>
              <a:latin typeface="David Transparent" pitchFamily="2" charset="-79"/>
              <a:cs typeface="Arial" charset="0"/>
            </a:endParaRPr>
          </a:p>
        </p:txBody>
      </p:sp>
      <p:pic>
        <p:nvPicPr>
          <p:cNvPr id="13" name="Picture 3"/>
          <p:cNvPicPr>
            <a:picLocks noChangeAspect="1" noChangeArrowheads="1"/>
          </p:cNvPicPr>
          <p:nvPr/>
        </p:nvPicPr>
        <p:blipFill>
          <a:blip r:embed="rId3"/>
          <a:srcRect/>
          <a:stretch>
            <a:fillRect/>
          </a:stretch>
        </p:blipFill>
        <p:spPr bwMode="auto">
          <a:xfrm>
            <a:off x="5883839" y="4147929"/>
            <a:ext cx="2942184" cy="1510749"/>
          </a:xfrm>
          <a:prstGeom prst="rect">
            <a:avLst/>
          </a:prstGeom>
          <a:noFill/>
          <a:ln w="9525">
            <a:noFill/>
            <a:miter lim="800000"/>
            <a:headEnd/>
            <a:tailEnd/>
          </a:ln>
          <a:effectLst/>
        </p:spPr>
      </p:pic>
      <p:pic>
        <p:nvPicPr>
          <p:cNvPr id="14" name="Picture 2" descr="hs"/>
          <p:cNvPicPr>
            <a:picLocks noChangeAspect="1" noChangeArrowheads="1"/>
          </p:cNvPicPr>
          <p:nvPr/>
        </p:nvPicPr>
        <p:blipFill>
          <a:blip r:embed="rId4"/>
          <a:srcRect/>
          <a:stretch>
            <a:fillRect/>
          </a:stretch>
        </p:blipFill>
        <p:spPr bwMode="auto">
          <a:xfrm>
            <a:off x="5956705" y="1338815"/>
            <a:ext cx="2040899" cy="2703098"/>
          </a:xfrm>
          <a:prstGeom prst="rect">
            <a:avLst/>
          </a:prstGeom>
          <a:noFill/>
        </p:spPr>
      </p:pic>
      <p:grpSp>
        <p:nvGrpSpPr>
          <p:cNvPr id="46" name="Group 45"/>
          <p:cNvGrpSpPr/>
          <p:nvPr/>
        </p:nvGrpSpPr>
        <p:grpSpPr>
          <a:xfrm>
            <a:off x="521516" y="1457740"/>
            <a:ext cx="5309439" cy="2213113"/>
            <a:chOff x="674688" y="1862138"/>
            <a:chExt cx="8679410" cy="3425825"/>
          </a:xfrm>
        </p:grpSpPr>
        <p:pic>
          <p:nvPicPr>
            <p:cNvPr id="48" name="Picture 3"/>
            <p:cNvPicPr>
              <a:picLocks noGrp="1" noChangeAspect="1" noChangeArrowheads="1"/>
            </p:cNvPicPr>
            <p:nvPr>
              <p:ph sz="quarter" idx="2"/>
            </p:nvPr>
          </p:nvPicPr>
          <p:blipFill>
            <a:blip r:embed="rId5" cstate="print"/>
            <a:srcRect/>
            <a:stretch>
              <a:fillRect/>
            </a:stretch>
          </p:blipFill>
          <p:spPr>
            <a:xfrm>
              <a:off x="3670300" y="2725738"/>
              <a:ext cx="1419225" cy="758825"/>
            </a:xfrm>
            <a:noFill/>
            <a:ln/>
          </p:spPr>
        </p:pic>
        <p:pic>
          <p:nvPicPr>
            <p:cNvPr id="49" name="Picture 4" descr="03_ESP_PAMPLONA01"/>
            <p:cNvPicPr>
              <a:picLocks noGrp="1" noChangeAspect="1" noChangeArrowheads="1"/>
            </p:cNvPicPr>
            <p:nvPr>
              <p:ph sz="quarter" idx="3"/>
            </p:nvPr>
          </p:nvPicPr>
          <p:blipFill>
            <a:blip r:embed="rId6" cstate="print"/>
            <a:srcRect/>
            <a:stretch>
              <a:fillRect/>
            </a:stretch>
          </p:blipFill>
          <p:spPr>
            <a:xfrm>
              <a:off x="4191000" y="3579813"/>
              <a:ext cx="979488" cy="642937"/>
            </a:xfrm>
            <a:noFill/>
            <a:ln/>
          </p:spPr>
        </p:pic>
        <p:pic>
          <p:nvPicPr>
            <p:cNvPr id="50" name="Picture 5" descr="WENEN-PRATER2"/>
            <p:cNvPicPr>
              <a:picLocks noChangeAspect="1" noChangeArrowheads="1"/>
            </p:cNvPicPr>
            <p:nvPr/>
          </p:nvPicPr>
          <p:blipFill>
            <a:blip r:embed="rId7" cstate="print"/>
            <a:srcRect/>
            <a:stretch>
              <a:fillRect/>
            </a:stretch>
          </p:blipFill>
          <p:spPr bwMode="auto">
            <a:xfrm>
              <a:off x="1801813" y="2717800"/>
              <a:ext cx="1090612" cy="763588"/>
            </a:xfrm>
            <a:prstGeom prst="rect">
              <a:avLst/>
            </a:prstGeom>
            <a:noFill/>
          </p:spPr>
        </p:pic>
        <p:pic>
          <p:nvPicPr>
            <p:cNvPr id="51" name="Picture 6" descr="03_NLD_AMST_ARTIS_EMU"/>
            <p:cNvPicPr>
              <a:picLocks noChangeAspect="1" noChangeArrowheads="1"/>
            </p:cNvPicPr>
            <p:nvPr/>
          </p:nvPicPr>
          <p:blipFill>
            <a:blip r:embed="rId8" cstate="print"/>
            <a:srcRect/>
            <a:stretch>
              <a:fillRect/>
            </a:stretch>
          </p:blipFill>
          <p:spPr bwMode="auto">
            <a:xfrm>
              <a:off x="674688" y="2709863"/>
              <a:ext cx="1084262" cy="788987"/>
            </a:xfrm>
            <a:prstGeom prst="rect">
              <a:avLst/>
            </a:prstGeom>
            <a:noFill/>
          </p:spPr>
        </p:pic>
        <p:pic>
          <p:nvPicPr>
            <p:cNvPr id="52" name="Picture 7" descr="04_ESP_BILBAO_GUGENHEIM04"/>
            <p:cNvPicPr>
              <a:picLocks noChangeAspect="1" noChangeArrowheads="1"/>
            </p:cNvPicPr>
            <p:nvPr/>
          </p:nvPicPr>
          <p:blipFill>
            <a:blip r:embed="rId9" cstate="print"/>
            <a:srcRect/>
            <a:stretch>
              <a:fillRect/>
            </a:stretch>
          </p:blipFill>
          <p:spPr bwMode="auto">
            <a:xfrm>
              <a:off x="2871788" y="4592638"/>
              <a:ext cx="982662" cy="655637"/>
            </a:xfrm>
            <a:prstGeom prst="rect">
              <a:avLst/>
            </a:prstGeom>
            <a:noFill/>
          </p:spPr>
        </p:pic>
        <p:pic>
          <p:nvPicPr>
            <p:cNvPr id="53" name="Picture 8" descr="06_ArgentinaSchommel"/>
            <p:cNvPicPr>
              <a:picLocks noChangeAspect="1" noChangeArrowheads="1"/>
            </p:cNvPicPr>
            <p:nvPr/>
          </p:nvPicPr>
          <p:blipFill>
            <a:blip r:embed="rId10" cstate="print"/>
            <a:srcRect/>
            <a:stretch>
              <a:fillRect/>
            </a:stretch>
          </p:blipFill>
          <p:spPr bwMode="auto">
            <a:xfrm>
              <a:off x="2925763" y="2724150"/>
              <a:ext cx="693737" cy="758825"/>
            </a:xfrm>
            <a:prstGeom prst="rect">
              <a:avLst/>
            </a:prstGeom>
            <a:noFill/>
          </p:spPr>
        </p:pic>
        <p:pic>
          <p:nvPicPr>
            <p:cNvPr id="54" name="Picture 9" descr="06_FRA_LesArcs_WALTER_BIER"/>
            <p:cNvPicPr>
              <a:picLocks noChangeAspect="1" noChangeArrowheads="1"/>
            </p:cNvPicPr>
            <p:nvPr/>
          </p:nvPicPr>
          <p:blipFill>
            <a:blip r:embed="rId11" cstate="print"/>
            <a:srcRect/>
            <a:stretch>
              <a:fillRect/>
            </a:stretch>
          </p:blipFill>
          <p:spPr bwMode="auto">
            <a:xfrm>
              <a:off x="8224838" y="1879600"/>
              <a:ext cx="614362" cy="717550"/>
            </a:xfrm>
            <a:prstGeom prst="rect">
              <a:avLst/>
            </a:prstGeom>
            <a:noFill/>
          </p:spPr>
        </p:pic>
        <p:pic>
          <p:nvPicPr>
            <p:cNvPr id="55" name="Picture 10" descr="07_ATHENS_NATMUSEUM_MARIA"/>
            <p:cNvPicPr>
              <a:picLocks noChangeAspect="1" noChangeArrowheads="1"/>
            </p:cNvPicPr>
            <p:nvPr/>
          </p:nvPicPr>
          <p:blipFill>
            <a:blip r:embed="rId12" cstate="print"/>
            <a:srcRect/>
            <a:stretch>
              <a:fillRect/>
            </a:stretch>
          </p:blipFill>
          <p:spPr bwMode="auto">
            <a:xfrm>
              <a:off x="3895725" y="4605338"/>
              <a:ext cx="1036638" cy="682625"/>
            </a:xfrm>
            <a:prstGeom prst="rect">
              <a:avLst/>
            </a:prstGeom>
            <a:noFill/>
          </p:spPr>
        </p:pic>
        <p:pic>
          <p:nvPicPr>
            <p:cNvPr id="56" name="Picture 11" descr="07_London_Churchill1"/>
            <p:cNvPicPr>
              <a:picLocks noChangeAspect="1" noChangeArrowheads="1"/>
            </p:cNvPicPr>
            <p:nvPr/>
          </p:nvPicPr>
          <p:blipFill>
            <a:blip r:embed="rId13" cstate="print"/>
            <a:srcRect/>
            <a:stretch>
              <a:fillRect/>
            </a:stretch>
          </p:blipFill>
          <p:spPr bwMode="auto">
            <a:xfrm>
              <a:off x="5791200" y="3590925"/>
              <a:ext cx="355600" cy="623888"/>
            </a:xfrm>
            <a:prstGeom prst="rect">
              <a:avLst/>
            </a:prstGeom>
            <a:noFill/>
          </p:spPr>
        </p:pic>
        <p:pic>
          <p:nvPicPr>
            <p:cNvPr id="57" name="Picture 12" descr="07_NLD_Schiphol1"/>
            <p:cNvPicPr>
              <a:picLocks noChangeAspect="1" noChangeArrowheads="1"/>
            </p:cNvPicPr>
            <p:nvPr/>
          </p:nvPicPr>
          <p:blipFill>
            <a:blip r:embed="rId14" cstate="print"/>
            <a:srcRect/>
            <a:stretch>
              <a:fillRect/>
            </a:stretch>
          </p:blipFill>
          <p:spPr bwMode="auto">
            <a:xfrm>
              <a:off x="7237413" y="3570288"/>
              <a:ext cx="539750" cy="633412"/>
            </a:xfrm>
            <a:prstGeom prst="rect">
              <a:avLst/>
            </a:prstGeom>
            <a:noFill/>
          </p:spPr>
        </p:pic>
        <p:pic>
          <p:nvPicPr>
            <p:cNvPr id="58" name="Picture 13" descr="08_France_Paris_Montmartre"/>
            <p:cNvPicPr>
              <a:picLocks noChangeAspect="1" noChangeArrowheads="1"/>
            </p:cNvPicPr>
            <p:nvPr/>
          </p:nvPicPr>
          <p:blipFill>
            <a:blip r:embed="rId15" cstate="print"/>
            <a:srcRect/>
            <a:stretch>
              <a:fillRect/>
            </a:stretch>
          </p:blipFill>
          <p:spPr bwMode="auto">
            <a:xfrm>
              <a:off x="674688" y="4570413"/>
              <a:ext cx="1000125" cy="657225"/>
            </a:xfrm>
            <a:prstGeom prst="rect">
              <a:avLst/>
            </a:prstGeom>
            <a:noFill/>
          </p:spPr>
        </p:pic>
        <p:pic>
          <p:nvPicPr>
            <p:cNvPr id="59" name="Picture 14" descr="08_Turkey_Istanbul_Tea"/>
            <p:cNvPicPr>
              <a:picLocks noChangeAspect="1" noChangeArrowheads="1"/>
            </p:cNvPicPr>
            <p:nvPr/>
          </p:nvPicPr>
          <p:blipFill>
            <a:blip r:embed="rId16" cstate="print"/>
            <a:srcRect/>
            <a:stretch>
              <a:fillRect/>
            </a:stretch>
          </p:blipFill>
          <p:spPr bwMode="auto">
            <a:xfrm>
              <a:off x="7080250" y="1878013"/>
              <a:ext cx="1103313" cy="725487"/>
            </a:xfrm>
            <a:prstGeom prst="rect">
              <a:avLst/>
            </a:prstGeom>
            <a:noFill/>
          </p:spPr>
        </p:pic>
        <p:pic>
          <p:nvPicPr>
            <p:cNvPr id="60" name="Picture 15" descr="9_Eifel1"/>
            <p:cNvPicPr>
              <a:picLocks noChangeAspect="1" noChangeArrowheads="1"/>
            </p:cNvPicPr>
            <p:nvPr/>
          </p:nvPicPr>
          <p:blipFill>
            <a:blip r:embed="rId17" cstate="print"/>
            <a:srcRect/>
            <a:stretch>
              <a:fillRect/>
            </a:stretch>
          </p:blipFill>
          <p:spPr bwMode="auto">
            <a:xfrm>
              <a:off x="7834313" y="3552825"/>
              <a:ext cx="1004887" cy="660400"/>
            </a:xfrm>
            <a:prstGeom prst="rect">
              <a:avLst/>
            </a:prstGeom>
            <a:noFill/>
          </p:spPr>
        </p:pic>
        <p:pic>
          <p:nvPicPr>
            <p:cNvPr id="61" name="Picture 16" descr="09_FRA_LesArcs_MIERTJE_Friet"/>
            <p:cNvPicPr>
              <a:picLocks noChangeAspect="1" noChangeArrowheads="1"/>
            </p:cNvPicPr>
            <p:nvPr/>
          </p:nvPicPr>
          <p:blipFill>
            <a:blip r:embed="rId18" cstate="print"/>
            <a:srcRect l="22359" t="20326" r="27364"/>
            <a:stretch>
              <a:fillRect/>
            </a:stretch>
          </p:blipFill>
          <p:spPr bwMode="auto">
            <a:xfrm>
              <a:off x="6315075" y="1862138"/>
              <a:ext cx="709613" cy="738187"/>
            </a:xfrm>
            <a:prstGeom prst="rect">
              <a:avLst/>
            </a:prstGeom>
            <a:noFill/>
          </p:spPr>
        </p:pic>
        <p:pic>
          <p:nvPicPr>
            <p:cNvPr id="62" name="Picture 17" descr="P1010092"/>
            <p:cNvPicPr>
              <a:picLocks noChangeAspect="1" noChangeArrowheads="1"/>
            </p:cNvPicPr>
            <p:nvPr/>
          </p:nvPicPr>
          <p:blipFill>
            <a:blip r:embed="rId19" cstate="print"/>
            <a:srcRect/>
            <a:stretch>
              <a:fillRect/>
            </a:stretch>
          </p:blipFill>
          <p:spPr bwMode="auto">
            <a:xfrm>
              <a:off x="6197600" y="3590925"/>
              <a:ext cx="957263" cy="630238"/>
            </a:xfrm>
            <a:prstGeom prst="rect">
              <a:avLst/>
            </a:prstGeom>
            <a:noFill/>
          </p:spPr>
        </p:pic>
        <p:sp>
          <p:nvSpPr>
            <p:cNvPr id="63" name="Text Box 18"/>
            <p:cNvSpPr txBox="1">
              <a:spLocks noChangeArrowheads="1"/>
            </p:cNvSpPr>
            <p:nvPr/>
          </p:nvSpPr>
          <p:spPr bwMode="auto">
            <a:xfrm>
              <a:off x="2471489" y="1973029"/>
              <a:ext cx="1593850" cy="366712"/>
            </a:xfrm>
            <a:prstGeom prst="rect">
              <a:avLst/>
            </a:prstGeom>
            <a:noFill/>
            <a:ln w="9525">
              <a:noFill/>
              <a:miter lim="800000"/>
              <a:headEnd/>
              <a:tailEnd/>
            </a:ln>
            <a:effectLst/>
          </p:spPr>
          <p:txBody>
            <a:bodyPr wrap="none">
              <a:spAutoFit/>
            </a:bodyPr>
            <a:lstStyle/>
            <a:p>
              <a:pPr algn="l"/>
              <a:r>
                <a:rPr lang="fr-BE" dirty="0"/>
                <a:t>Food &amp; drinks</a:t>
              </a:r>
              <a:endParaRPr lang="nl-NL" dirty="0"/>
            </a:p>
          </p:txBody>
        </p:sp>
        <p:sp>
          <p:nvSpPr>
            <p:cNvPr id="64" name="Text Box 19"/>
            <p:cNvSpPr txBox="1">
              <a:spLocks noChangeArrowheads="1"/>
            </p:cNvSpPr>
            <p:nvPr/>
          </p:nvSpPr>
          <p:spPr bwMode="auto">
            <a:xfrm>
              <a:off x="6297613" y="2725738"/>
              <a:ext cx="3056485" cy="711120"/>
            </a:xfrm>
            <a:prstGeom prst="rect">
              <a:avLst/>
            </a:prstGeom>
            <a:noFill/>
            <a:ln w="9525">
              <a:noFill/>
              <a:miter lim="800000"/>
              <a:headEnd/>
              <a:tailEnd/>
            </a:ln>
            <a:effectLst/>
          </p:spPr>
          <p:txBody>
            <a:bodyPr wrap="none">
              <a:spAutoFit/>
            </a:bodyPr>
            <a:lstStyle/>
            <a:p>
              <a:pPr algn="l"/>
              <a:r>
                <a:rPr lang="fr-BE" dirty="0" err="1"/>
                <a:t>Activities</a:t>
              </a:r>
              <a:r>
                <a:rPr lang="fr-BE" dirty="0"/>
                <a:t>, places </a:t>
              </a:r>
            </a:p>
          </p:txBody>
        </p:sp>
        <p:sp>
          <p:nvSpPr>
            <p:cNvPr id="65" name="Text Box 20"/>
            <p:cNvSpPr txBox="1">
              <a:spLocks noChangeArrowheads="1"/>
            </p:cNvSpPr>
            <p:nvPr/>
          </p:nvSpPr>
          <p:spPr bwMode="auto">
            <a:xfrm>
              <a:off x="980610" y="3667125"/>
              <a:ext cx="2073757" cy="711120"/>
            </a:xfrm>
            <a:prstGeom prst="rect">
              <a:avLst/>
            </a:prstGeom>
            <a:noFill/>
            <a:ln w="9525">
              <a:noFill/>
              <a:miter lim="800000"/>
              <a:headEnd/>
              <a:tailEnd/>
            </a:ln>
            <a:effectLst/>
          </p:spPr>
          <p:txBody>
            <a:bodyPr wrap="none">
              <a:spAutoFit/>
            </a:bodyPr>
            <a:lstStyle/>
            <a:p>
              <a:pPr algn="r"/>
              <a:r>
                <a:rPr lang="fr-BE" dirty="0" err="1" smtClean="0"/>
                <a:t>Landmarks</a:t>
              </a:r>
              <a:endParaRPr lang="nl-NL" dirty="0"/>
            </a:p>
          </p:txBody>
        </p:sp>
        <p:sp>
          <p:nvSpPr>
            <p:cNvPr id="67" name="Text Box 22"/>
            <p:cNvSpPr txBox="1">
              <a:spLocks noChangeArrowheads="1"/>
            </p:cNvSpPr>
            <p:nvPr/>
          </p:nvSpPr>
          <p:spPr bwMode="auto">
            <a:xfrm>
              <a:off x="5175952" y="4563020"/>
              <a:ext cx="2274313" cy="711120"/>
            </a:xfrm>
            <a:prstGeom prst="rect">
              <a:avLst/>
            </a:prstGeom>
            <a:noFill/>
            <a:ln w="9525">
              <a:noFill/>
              <a:miter lim="800000"/>
              <a:headEnd/>
              <a:tailEnd/>
            </a:ln>
            <a:effectLst/>
          </p:spPr>
          <p:txBody>
            <a:bodyPr wrap="none">
              <a:spAutoFit/>
            </a:bodyPr>
            <a:lstStyle/>
            <a:p>
              <a:pPr algn="l"/>
              <a:r>
                <a:rPr lang="fr-BE" dirty="0" err="1"/>
                <a:t>Things</a:t>
              </a:r>
              <a:r>
                <a:rPr lang="fr-BE" dirty="0"/>
                <a:t> to </a:t>
              </a:r>
              <a:r>
                <a:rPr lang="fr-BE" dirty="0" smtClean="0"/>
                <a:t>do</a:t>
              </a:r>
              <a:endParaRPr lang="nl-NL" dirty="0"/>
            </a:p>
          </p:txBody>
        </p:sp>
        <p:pic>
          <p:nvPicPr>
            <p:cNvPr id="69" name="Picture 24"/>
            <p:cNvPicPr>
              <a:picLocks noGrp="1" noChangeAspect="1" noChangeArrowheads="1"/>
            </p:cNvPicPr>
            <p:nvPr>
              <p:ph sz="quarter" idx="4"/>
            </p:nvPr>
          </p:nvPicPr>
          <p:blipFill>
            <a:blip r:embed="rId20" cstate="print"/>
            <a:srcRect/>
            <a:stretch>
              <a:fillRect/>
            </a:stretch>
          </p:blipFill>
          <p:spPr>
            <a:xfrm>
              <a:off x="5210175" y="3578225"/>
              <a:ext cx="542925" cy="633413"/>
            </a:xfrm>
            <a:noFill/>
            <a:ln/>
          </p:spPr>
        </p:pic>
        <p:pic>
          <p:nvPicPr>
            <p:cNvPr id="70" name="Picture 25"/>
            <p:cNvPicPr>
              <a:picLocks noChangeAspect="1" noChangeArrowheads="1"/>
            </p:cNvPicPr>
            <p:nvPr/>
          </p:nvPicPr>
          <p:blipFill>
            <a:blip r:embed="rId21" cstate="print"/>
            <a:srcRect/>
            <a:stretch>
              <a:fillRect/>
            </a:stretch>
          </p:blipFill>
          <p:spPr bwMode="auto">
            <a:xfrm>
              <a:off x="5646738" y="1890713"/>
              <a:ext cx="608012" cy="709612"/>
            </a:xfrm>
            <a:prstGeom prst="rect">
              <a:avLst/>
            </a:prstGeom>
            <a:noFill/>
            <a:ln w="9525">
              <a:noFill/>
              <a:miter lim="800000"/>
              <a:headEnd/>
              <a:tailEnd/>
            </a:ln>
            <a:effectLst/>
          </p:spPr>
        </p:pic>
        <p:pic>
          <p:nvPicPr>
            <p:cNvPr id="71" name="Picture 26"/>
            <p:cNvPicPr>
              <a:picLocks noChangeAspect="1" noChangeArrowheads="1"/>
            </p:cNvPicPr>
            <p:nvPr/>
          </p:nvPicPr>
          <p:blipFill>
            <a:blip r:embed="rId22" cstate="print"/>
            <a:srcRect/>
            <a:stretch>
              <a:fillRect/>
            </a:stretch>
          </p:blipFill>
          <p:spPr bwMode="auto">
            <a:xfrm>
              <a:off x="5000625" y="1893888"/>
              <a:ext cx="615950" cy="719137"/>
            </a:xfrm>
            <a:prstGeom prst="rect">
              <a:avLst/>
            </a:prstGeom>
            <a:noFill/>
            <a:ln w="9525">
              <a:noFill/>
              <a:miter lim="800000"/>
              <a:headEnd/>
              <a:tailEnd/>
            </a:ln>
            <a:effectLst/>
          </p:spPr>
        </p:pic>
        <p:pic>
          <p:nvPicPr>
            <p:cNvPr id="74" name="Picture 29" descr="P1010195"/>
            <p:cNvPicPr>
              <a:picLocks noChangeAspect="1" noChangeArrowheads="1"/>
            </p:cNvPicPr>
            <p:nvPr/>
          </p:nvPicPr>
          <p:blipFill>
            <a:blip r:embed="rId23" cstate="print"/>
            <a:srcRect/>
            <a:stretch>
              <a:fillRect/>
            </a:stretch>
          </p:blipFill>
          <p:spPr bwMode="auto">
            <a:xfrm>
              <a:off x="7546227" y="4406456"/>
              <a:ext cx="1292225" cy="849313"/>
            </a:xfrm>
            <a:prstGeom prst="rect">
              <a:avLst/>
            </a:prstGeom>
            <a:noFill/>
          </p:spPr>
        </p:pic>
        <p:pic>
          <p:nvPicPr>
            <p:cNvPr id="75" name="Picture 30" descr="P1010154"/>
            <p:cNvPicPr>
              <a:picLocks noChangeAspect="1" noChangeArrowheads="1"/>
            </p:cNvPicPr>
            <p:nvPr/>
          </p:nvPicPr>
          <p:blipFill>
            <a:blip r:embed="rId24" cstate="print"/>
            <a:srcRect/>
            <a:stretch>
              <a:fillRect/>
            </a:stretch>
          </p:blipFill>
          <p:spPr bwMode="auto">
            <a:xfrm>
              <a:off x="3184525" y="3579813"/>
              <a:ext cx="968375" cy="636587"/>
            </a:xfrm>
            <a:prstGeom prst="rect">
              <a:avLst/>
            </a:prstGeom>
            <a:noFill/>
          </p:spPr>
        </p:pic>
        <p:pic>
          <p:nvPicPr>
            <p:cNvPr id="76" name="Picture 31" descr="P1010165"/>
            <p:cNvPicPr>
              <a:picLocks noChangeAspect="1" noChangeArrowheads="1"/>
            </p:cNvPicPr>
            <p:nvPr/>
          </p:nvPicPr>
          <p:blipFill>
            <a:blip r:embed="rId25" cstate="print"/>
            <a:srcRect/>
            <a:stretch>
              <a:fillRect/>
            </a:stretch>
          </p:blipFill>
          <p:spPr bwMode="auto">
            <a:xfrm>
              <a:off x="5114925" y="2727325"/>
              <a:ext cx="1147763" cy="755650"/>
            </a:xfrm>
            <a:prstGeom prst="rect">
              <a:avLst/>
            </a:prstGeom>
            <a:noFill/>
          </p:spPr>
        </p:pic>
      </p:grpSp>
      <p:pic>
        <p:nvPicPr>
          <p:cNvPr id="109" name="Picture 4"/>
          <p:cNvPicPr>
            <a:picLocks noChangeAspect="1" noChangeArrowheads="1"/>
          </p:cNvPicPr>
          <p:nvPr/>
        </p:nvPicPr>
        <p:blipFill>
          <a:blip r:embed="rId26" cstate="print"/>
          <a:srcRect/>
          <a:stretch>
            <a:fillRect/>
          </a:stretch>
        </p:blipFill>
        <p:spPr bwMode="auto">
          <a:xfrm>
            <a:off x="344556" y="3896140"/>
            <a:ext cx="2213115" cy="1659836"/>
          </a:xfrm>
          <a:prstGeom prst="rect">
            <a:avLst/>
          </a:prstGeom>
          <a:noFill/>
          <a:ln w="9525">
            <a:noFill/>
            <a:miter lim="800000"/>
            <a:headEnd/>
            <a:tailEnd/>
          </a:ln>
        </p:spPr>
      </p:pic>
      <p:pic>
        <p:nvPicPr>
          <p:cNvPr id="110" name="Picture 3"/>
          <p:cNvPicPr>
            <a:picLocks noChangeAspect="1" noChangeArrowheads="1"/>
          </p:cNvPicPr>
          <p:nvPr/>
        </p:nvPicPr>
        <p:blipFill>
          <a:blip r:embed="rId27"/>
          <a:srcRect/>
          <a:stretch>
            <a:fillRect/>
          </a:stretch>
        </p:blipFill>
        <p:spPr bwMode="auto">
          <a:xfrm>
            <a:off x="2744492" y="3772872"/>
            <a:ext cx="3020203" cy="1877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4" descr="MyFirstWalk_01"/>
          <p:cNvPicPr>
            <a:picLocks noChangeAspect="1" noChangeArrowheads="1"/>
          </p:cNvPicPr>
          <p:nvPr/>
        </p:nvPicPr>
        <p:blipFill>
          <a:blip r:embed="rId3"/>
          <a:srcRect/>
          <a:stretch>
            <a:fillRect/>
          </a:stretch>
        </p:blipFill>
        <p:spPr bwMode="auto">
          <a:xfrm>
            <a:off x="6185800" y="1774904"/>
            <a:ext cx="2958200" cy="3327183"/>
          </a:xfrm>
          <a:prstGeom prst="rect">
            <a:avLst/>
          </a:prstGeom>
          <a:noFill/>
        </p:spPr>
      </p:pic>
      <p:sp>
        <p:nvSpPr>
          <p:cNvPr id="389123" name="Rectangle 3"/>
          <p:cNvSpPr>
            <a:spLocks noChangeArrowheads="1"/>
          </p:cNvSpPr>
          <p:nvPr/>
        </p:nvSpPr>
        <p:spPr bwMode="auto">
          <a:xfrm>
            <a:off x="501650" y="0"/>
            <a:ext cx="8229600" cy="1143000"/>
          </a:xfrm>
          <a:prstGeom prst="rect">
            <a:avLst/>
          </a:prstGeom>
          <a:noFill/>
          <a:ln w="9525">
            <a:noFill/>
            <a:miter lim="800000"/>
            <a:headEnd/>
            <a:tailEnd/>
          </a:ln>
          <a:effectLst/>
        </p:spPr>
        <p:txBody>
          <a:bodyPr anchor="ctr"/>
          <a:lstStyle/>
          <a:p>
            <a:pPr algn="r"/>
            <a:r>
              <a:rPr lang="nl-BE" sz="4000" b="1" dirty="0">
                <a:solidFill>
                  <a:srgbClr val="777777"/>
                </a:solidFill>
              </a:rPr>
              <a:t>Routes</a:t>
            </a:r>
            <a:r>
              <a:rPr lang="nl-BE" sz="4000" dirty="0">
                <a:solidFill>
                  <a:srgbClr val="777777"/>
                </a:solidFill>
              </a:rPr>
              <a:t/>
            </a:r>
            <a:br>
              <a:rPr lang="nl-BE" sz="4000" dirty="0">
                <a:solidFill>
                  <a:srgbClr val="777777"/>
                </a:solidFill>
              </a:rPr>
            </a:br>
            <a:r>
              <a:rPr lang="en-US" sz="2600" b="1" dirty="0" smtClean="0">
                <a:solidFill>
                  <a:srgbClr val="777777"/>
                </a:solidFill>
              </a:rPr>
              <a:t>Precise digitizing</a:t>
            </a:r>
            <a:endParaRPr lang="en-US" sz="2600" b="1" dirty="0">
              <a:solidFill>
                <a:srgbClr val="777777"/>
              </a:solidFill>
            </a:endParaRPr>
          </a:p>
        </p:txBody>
      </p:sp>
      <p:pic>
        <p:nvPicPr>
          <p:cNvPr id="389125" name="Picture 5" descr="Wartral_Map_Color_02">
            <a:hlinkClick r:id="rId4" action="ppaction://hlinksldjump"/>
          </p:cNvPr>
          <p:cNvPicPr>
            <a:picLocks noChangeAspect="1" noChangeArrowheads="1"/>
          </p:cNvPicPr>
          <p:nvPr/>
        </p:nvPicPr>
        <p:blipFill>
          <a:blip r:embed="rId5" cstate="print"/>
          <a:srcRect l="23592" r="25929" b="6456"/>
          <a:stretch>
            <a:fillRect/>
          </a:stretch>
        </p:blipFill>
        <p:spPr bwMode="auto">
          <a:xfrm>
            <a:off x="212034" y="1718780"/>
            <a:ext cx="2657524" cy="3383308"/>
          </a:xfrm>
          <a:prstGeom prst="rect">
            <a:avLst/>
          </a:prstGeom>
          <a:noFill/>
          <a:ln w="9525">
            <a:solidFill>
              <a:schemeClr val="bg2"/>
            </a:solidFill>
            <a:miter lim="800000"/>
            <a:headEnd/>
            <a:tailEnd/>
          </a:ln>
        </p:spPr>
      </p:pic>
      <p:pic>
        <p:nvPicPr>
          <p:cNvPr id="7" name="Picture 5"/>
          <p:cNvPicPr>
            <a:picLocks noChangeAspect="1" noChangeArrowheads="1"/>
          </p:cNvPicPr>
          <p:nvPr/>
        </p:nvPicPr>
        <p:blipFill>
          <a:blip r:embed="rId6"/>
          <a:srcRect/>
          <a:stretch>
            <a:fillRect/>
          </a:stretch>
        </p:blipFill>
        <p:spPr bwMode="auto">
          <a:xfrm>
            <a:off x="3240225" y="1727013"/>
            <a:ext cx="2855775" cy="339726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MyFirstWalk_02"/>
          <p:cNvPicPr>
            <a:picLocks noChangeAspect="1" noChangeArrowheads="1"/>
          </p:cNvPicPr>
          <p:nvPr/>
        </p:nvPicPr>
        <p:blipFill>
          <a:blip r:embed="rId3"/>
          <a:srcRect/>
          <a:stretch>
            <a:fillRect/>
          </a:stretch>
        </p:blipFill>
        <p:spPr bwMode="auto">
          <a:xfrm>
            <a:off x="2579689" y="1212850"/>
            <a:ext cx="5432198" cy="4684821"/>
          </a:xfrm>
          <a:prstGeom prst="rect">
            <a:avLst/>
          </a:prstGeom>
          <a:noFill/>
        </p:spPr>
      </p:pic>
      <p:sp>
        <p:nvSpPr>
          <p:cNvPr id="302084" name="Rectangle 4"/>
          <p:cNvSpPr>
            <a:spLocks noChangeArrowheads="1"/>
          </p:cNvSpPr>
          <p:nvPr/>
        </p:nvSpPr>
        <p:spPr bwMode="auto">
          <a:xfrm>
            <a:off x="704850" y="0"/>
            <a:ext cx="8229600" cy="1143000"/>
          </a:xfrm>
          <a:prstGeom prst="rect">
            <a:avLst/>
          </a:prstGeom>
          <a:noFill/>
          <a:ln w="9525">
            <a:noFill/>
            <a:miter lim="800000"/>
            <a:headEnd/>
            <a:tailEnd/>
          </a:ln>
          <a:effectLst/>
        </p:spPr>
        <p:txBody>
          <a:bodyPr anchor="ctr"/>
          <a:lstStyle/>
          <a:p>
            <a:pPr algn="r"/>
            <a:r>
              <a:rPr lang="fr-BE" sz="4000" b="1" dirty="0">
                <a:solidFill>
                  <a:srgbClr val="777777"/>
                </a:solidFill>
              </a:rPr>
              <a:t>Routes</a:t>
            </a:r>
            <a:r>
              <a:rPr lang="fr-BE" sz="3600" dirty="0">
                <a:solidFill>
                  <a:srgbClr val="777777"/>
                </a:solidFill>
              </a:rPr>
              <a:t/>
            </a:r>
            <a:br>
              <a:rPr lang="fr-BE" sz="3600" dirty="0">
                <a:solidFill>
                  <a:srgbClr val="777777"/>
                </a:solidFill>
              </a:rPr>
            </a:br>
            <a:r>
              <a:rPr lang="fr-BE" sz="2400" b="1" dirty="0" err="1">
                <a:solidFill>
                  <a:srgbClr val="777777"/>
                </a:solidFill>
              </a:rPr>
              <a:t>Adding</a:t>
            </a:r>
            <a:r>
              <a:rPr lang="fr-BE" sz="2400" b="1" dirty="0">
                <a:solidFill>
                  <a:srgbClr val="777777"/>
                </a:solidFill>
              </a:rPr>
              <a:t> </a:t>
            </a:r>
            <a:r>
              <a:rPr lang="fr-BE" sz="2400" b="1" dirty="0" smtClean="0">
                <a:solidFill>
                  <a:srgbClr val="777777"/>
                </a:solidFill>
              </a:rPr>
              <a:t>guidance</a:t>
            </a:r>
            <a:endParaRPr lang="nl-NL" sz="2400" b="1" dirty="0">
              <a:solidFill>
                <a:srgbClr val="777777"/>
              </a:solidFill>
            </a:endParaRPr>
          </a:p>
        </p:txBody>
      </p:sp>
      <p:pic>
        <p:nvPicPr>
          <p:cNvPr id="302085" name="Picture 5" descr="8_Trap"/>
          <p:cNvPicPr>
            <a:picLocks noChangeAspect="1" noChangeArrowheads="1"/>
          </p:cNvPicPr>
          <p:nvPr/>
        </p:nvPicPr>
        <p:blipFill>
          <a:blip r:embed="rId4" cstate="print"/>
          <a:srcRect/>
          <a:stretch>
            <a:fillRect/>
          </a:stretch>
        </p:blipFill>
        <p:spPr bwMode="auto">
          <a:xfrm>
            <a:off x="327025" y="1393825"/>
            <a:ext cx="1939925" cy="1455738"/>
          </a:xfrm>
          <a:prstGeom prst="rect">
            <a:avLst/>
          </a:prstGeom>
          <a:noFill/>
          <a:ln w="9525">
            <a:noFill/>
            <a:miter lim="800000"/>
            <a:headEnd/>
            <a:tailEnd/>
          </a:ln>
        </p:spPr>
      </p:pic>
      <p:pic>
        <p:nvPicPr>
          <p:cNvPr id="302086" name="Picture 6" descr="P1010136"/>
          <p:cNvPicPr>
            <a:picLocks noChangeAspect="1" noChangeArrowheads="1"/>
          </p:cNvPicPr>
          <p:nvPr/>
        </p:nvPicPr>
        <p:blipFill>
          <a:blip r:embed="rId5" cstate="print"/>
          <a:srcRect/>
          <a:stretch>
            <a:fillRect/>
          </a:stretch>
        </p:blipFill>
        <p:spPr bwMode="auto">
          <a:xfrm>
            <a:off x="330200" y="3132138"/>
            <a:ext cx="1931988" cy="1449387"/>
          </a:xfrm>
          <a:prstGeom prst="rect">
            <a:avLst/>
          </a:prstGeom>
          <a:noFill/>
        </p:spPr>
      </p:pic>
      <p:pic>
        <p:nvPicPr>
          <p:cNvPr id="302087" name="Picture 7" descr="P1010166"/>
          <p:cNvPicPr>
            <a:picLocks noChangeAspect="1" noChangeArrowheads="1"/>
          </p:cNvPicPr>
          <p:nvPr/>
        </p:nvPicPr>
        <p:blipFill>
          <a:blip r:embed="rId6" cstate="print"/>
          <a:srcRect/>
          <a:stretch>
            <a:fillRect/>
          </a:stretch>
        </p:blipFill>
        <p:spPr bwMode="auto">
          <a:xfrm>
            <a:off x="317500" y="4768850"/>
            <a:ext cx="1958975" cy="147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410818"/>
            <a:ext cx="7699513" cy="5274365"/>
            <a:chOff x="0" y="0"/>
            <a:chExt cx="8966200" cy="6561138"/>
          </a:xfrm>
        </p:grpSpPr>
        <p:sp>
          <p:nvSpPr>
            <p:cNvPr id="435202" name="AutoShape 2"/>
            <p:cNvSpPr>
              <a:spLocks noChangeArrowheads="1"/>
            </p:cNvSpPr>
            <p:nvPr/>
          </p:nvSpPr>
          <p:spPr bwMode="auto">
            <a:xfrm>
              <a:off x="2578100" y="16891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a:t>Tekst </a:t>
              </a:r>
            </a:p>
            <a:p>
              <a:r>
                <a:rPr lang="nl-BE" b="1" i="1"/>
                <a:t>eenheid</a:t>
              </a:r>
              <a:endParaRPr lang="nl-NL" b="1" i="1"/>
            </a:p>
          </p:txBody>
        </p:sp>
        <p:sp>
          <p:nvSpPr>
            <p:cNvPr id="435203" name="Text Box 3"/>
            <p:cNvSpPr txBox="1">
              <a:spLocks noChangeArrowheads="1"/>
            </p:cNvSpPr>
            <p:nvPr/>
          </p:nvSpPr>
          <p:spPr bwMode="auto">
            <a:xfrm>
              <a:off x="6194425" y="1497013"/>
              <a:ext cx="892175" cy="376237"/>
            </a:xfrm>
            <a:prstGeom prst="rect">
              <a:avLst/>
            </a:prstGeom>
            <a:solidFill>
              <a:schemeClr val="folHlink"/>
            </a:solidFill>
            <a:ln w="9525">
              <a:solidFill>
                <a:srgbClr val="6666FF"/>
              </a:solidFill>
              <a:miter lim="800000"/>
              <a:headEnd/>
              <a:tailEnd/>
            </a:ln>
            <a:effectLst/>
          </p:spPr>
          <p:txBody>
            <a:bodyPr wrap="none">
              <a:spAutoFit/>
            </a:bodyPr>
            <a:lstStyle/>
            <a:p>
              <a:pPr algn="l"/>
              <a:r>
                <a:rPr lang="nl-BE" dirty="0"/>
                <a:t>TOPIC</a:t>
              </a:r>
              <a:endParaRPr lang="nl-NL" dirty="0"/>
            </a:p>
          </p:txBody>
        </p:sp>
        <p:sp>
          <p:nvSpPr>
            <p:cNvPr id="435204" name="AutoShape 4"/>
            <p:cNvSpPr>
              <a:spLocks noChangeArrowheads="1"/>
            </p:cNvSpPr>
            <p:nvPr/>
          </p:nvSpPr>
          <p:spPr bwMode="auto">
            <a:xfrm>
              <a:off x="2794000" y="19050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a:t>Tekst </a:t>
              </a:r>
            </a:p>
            <a:p>
              <a:r>
                <a:rPr lang="nl-BE" b="1" i="1"/>
                <a:t>eenheid</a:t>
              </a:r>
              <a:endParaRPr lang="nl-NL" b="1" i="1"/>
            </a:p>
          </p:txBody>
        </p:sp>
        <p:sp>
          <p:nvSpPr>
            <p:cNvPr id="435205" name="AutoShape 5"/>
            <p:cNvSpPr>
              <a:spLocks noChangeArrowheads="1"/>
            </p:cNvSpPr>
            <p:nvPr/>
          </p:nvSpPr>
          <p:spPr bwMode="auto">
            <a:xfrm>
              <a:off x="3009900" y="21209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dirty="0"/>
                <a:t>Tekst </a:t>
              </a:r>
            </a:p>
            <a:p>
              <a:r>
                <a:rPr lang="nl-BE" b="1" i="1" dirty="0"/>
                <a:t>eenheid</a:t>
              </a:r>
              <a:endParaRPr lang="nl-NL" b="1" i="1" dirty="0"/>
            </a:p>
          </p:txBody>
        </p:sp>
        <p:sp>
          <p:nvSpPr>
            <p:cNvPr id="435206" name="AutoShape 6"/>
            <p:cNvSpPr>
              <a:spLocks noChangeArrowheads="1"/>
            </p:cNvSpPr>
            <p:nvPr/>
          </p:nvSpPr>
          <p:spPr bwMode="auto">
            <a:xfrm>
              <a:off x="3225800" y="23368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dirty="0"/>
                <a:t>Tekst </a:t>
              </a:r>
            </a:p>
            <a:p>
              <a:r>
                <a:rPr lang="nl-BE" b="1" i="1" dirty="0"/>
                <a:t>eenheid</a:t>
              </a:r>
              <a:endParaRPr lang="nl-NL" b="1" i="1" dirty="0"/>
            </a:p>
          </p:txBody>
        </p:sp>
        <p:grpSp>
          <p:nvGrpSpPr>
            <p:cNvPr id="435207" name="Group 7"/>
            <p:cNvGrpSpPr>
              <a:grpSpLocks/>
            </p:cNvGrpSpPr>
            <p:nvPr/>
          </p:nvGrpSpPr>
          <p:grpSpPr bwMode="auto">
            <a:xfrm>
              <a:off x="6030913" y="2555875"/>
              <a:ext cx="1368425" cy="1276350"/>
              <a:chOff x="3479" y="1530"/>
              <a:chExt cx="862" cy="804"/>
            </a:xfrm>
          </p:grpSpPr>
          <p:pic>
            <p:nvPicPr>
              <p:cNvPr id="435208" name="Picture 8"/>
              <p:cNvPicPr>
                <a:picLocks noChangeAspect="1" noChangeArrowheads="1"/>
              </p:cNvPicPr>
              <p:nvPr/>
            </p:nvPicPr>
            <p:blipFill>
              <a:blip r:embed="rId3" cstate="print"/>
              <a:srcRect/>
              <a:stretch>
                <a:fillRect/>
              </a:stretch>
            </p:blipFill>
            <p:spPr bwMode="auto">
              <a:xfrm>
                <a:off x="3479" y="1530"/>
                <a:ext cx="862" cy="804"/>
              </a:xfrm>
              <a:prstGeom prst="rect">
                <a:avLst/>
              </a:prstGeom>
              <a:noFill/>
              <a:ln w="9525">
                <a:solidFill>
                  <a:srgbClr val="6666FF"/>
                </a:solidFill>
                <a:miter lim="800000"/>
                <a:headEnd/>
                <a:tailEnd/>
              </a:ln>
              <a:effectLst/>
            </p:spPr>
          </p:pic>
          <p:sp>
            <p:nvSpPr>
              <p:cNvPr id="435209" name="Oval 9"/>
              <p:cNvSpPr>
                <a:spLocks noChangeArrowheads="1"/>
              </p:cNvSpPr>
              <p:nvPr/>
            </p:nvSpPr>
            <p:spPr bwMode="auto">
              <a:xfrm>
                <a:off x="4200" y="2096"/>
                <a:ext cx="104" cy="104"/>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10" name="Text Box 10"/>
              <p:cNvSpPr txBox="1">
                <a:spLocks noChangeArrowheads="1"/>
              </p:cNvSpPr>
              <p:nvPr/>
            </p:nvSpPr>
            <p:spPr bwMode="auto">
              <a:xfrm>
                <a:off x="3542" y="1535"/>
                <a:ext cx="772" cy="212"/>
              </a:xfrm>
              <a:prstGeom prst="rect">
                <a:avLst/>
              </a:prstGeom>
              <a:noFill/>
              <a:ln w="9525">
                <a:noFill/>
                <a:miter lim="800000"/>
                <a:headEnd/>
                <a:tailEnd/>
              </a:ln>
              <a:effectLst/>
            </p:spPr>
            <p:txBody>
              <a:bodyPr>
                <a:spAutoFit/>
              </a:bodyPr>
              <a:lstStyle/>
              <a:p>
                <a:pPr algn="l"/>
                <a:r>
                  <a:rPr lang="nl-BE" sz="1600" dirty="0"/>
                  <a:t>LOCATION</a:t>
                </a:r>
                <a:endParaRPr lang="nl-NL" sz="1600" dirty="0"/>
              </a:p>
            </p:txBody>
          </p:sp>
        </p:grpSp>
        <p:sp>
          <p:nvSpPr>
            <p:cNvPr id="435211" name="Text Box 11"/>
            <p:cNvSpPr txBox="1">
              <a:spLocks noChangeArrowheads="1"/>
            </p:cNvSpPr>
            <p:nvPr/>
          </p:nvSpPr>
          <p:spPr bwMode="auto">
            <a:xfrm>
              <a:off x="4584700" y="1066800"/>
              <a:ext cx="1260475" cy="376238"/>
            </a:xfrm>
            <a:prstGeom prst="rect">
              <a:avLst/>
            </a:prstGeom>
            <a:solidFill>
              <a:srgbClr val="41B398"/>
            </a:solidFill>
            <a:ln w="9525">
              <a:solidFill>
                <a:srgbClr val="6666FF"/>
              </a:solidFill>
              <a:miter lim="800000"/>
              <a:headEnd/>
              <a:tailEnd/>
            </a:ln>
            <a:effectLst/>
          </p:spPr>
          <p:txBody>
            <a:bodyPr wrap="none">
              <a:spAutoFit/>
            </a:bodyPr>
            <a:lstStyle/>
            <a:p>
              <a:pPr algn="l"/>
              <a:r>
                <a:rPr lang="nl-BE" dirty="0"/>
                <a:t>POI-TYPE</a:t>
              </a:r>
              <a:endParaRPr lang="nl-NL" dirty="0"/>
            </a:p>
          </p:txBody>
        </p:sp>
        <p:cxnSp>
          <p:nvCxnSpPr>
            <p:cNvPr id="435212" name="AutoShape 12"/>
            <p:cNvCxnSpPr>
              <a:cxnSpLocks noChangeShapeType="1"/>
              <a:stCxn id="435206" idx="3"/>
              <a:endCxn id="435211" idx="1"/>
            </p:cNvCxnSpPr>
            <p:nvPr/>
          </p:nvCxnSpPr>
          <p:spPr bwMode="auto">
            <a:xfrm flipH="1" flipV="1">
              <a:off x="4584700" y="1255713"/>
              <a:ext cx="101600" cy="1436687"/>
            </a:xfrm>
            <a:prstGeom prst="bentConnector5">
              <a:avLst>
                <a:gd name="adj1" fmla="val -225000"/>
                <a:gd name="adj2" fmla="val 55912"/>
                <a:gd name="adj3" fmla="val 325000"/>
              </a:avLst>
            </a:prstGeom>
            <a:noFill/>
            <a:ln w="9525">
              <a:solidFill>
                <a:schemeClr val="tx1"/>
              </a:solidFill>
              <a:miter lim="800000"/>
              <a:headEnd/>
              <a:tailEnd type="triangle" w="med" len="med"/>
            </a:ln>
            <a:effectLst/>
          </p:spPr>
        </p:cxnSp>
        <p:cxnSp>
          <p:nvCxnSpPr>
            <p:cNvPr id="435213" name="AutoShape 13"/>
            <p:cNvCxnSpPr>
              <a:cxnSpLocks noChangeShapeType="1"/>
              <a:stCxn id="435206" idx="3"/>
              <a:endCxn id="435203" idx="1"/>
            </p:cNvCxnSpPr>
            <p:nvPr/>
          </p:nvCxnSpPr>
          <p:spPr bwMode="auto">
            <a:xfrm flipV="1">
              <a:off x="4686300" y="1685925"/>
              <a:ext cx="1508125" cy="1006475"/>
            </a:xfrm>
            <a:prstGeom prst="bentConnector3">
              <a:avLst>
                <a:gd name="adj1" fmla="val 50000"/>
              </a:avLst>
            </a:prstGeom>
            <a:noFill/>
            <a:ln w="9525">
              <a:solidFill>
                <a:schemeClr val="tx1"/>
              </a:solidFill>
              <a:miter lim="800000"/>
              <a:headEnd/>
              <a:tailEnd type="triangle" w="med" len="med"/>
            </a:ln>
            <a:effectLst/>
          </p:spPr>
        </p:cxnSp>
        <p:cxnSp>
          <p:nvCxnSpPr>
            <p:cNvPr id="435214" name="AutoShape 14"/>
            <p:cNvCxnSpPr>
              <a:cxnSpLocks noChangeShapeType="1"/>
              <a:stCxn id="435206" idx="3"/>
              <a:endCxn id="0" idx="1"/>
            </p:cNvCxnSpPr>
            <p:nvPr/>
          </p:nvCxnSpPr>
          <p:spPr bwMode="auto">
            <a:xfrm>
              <a:off x="4686300" y="2692400"/>
              <a:ext cx="1344613" cy="501650"/>
            </a:xfrm>
            <a:prstGeom prst="bentConnector3">
              <a:avLst>
                <a:gd name="adj1" fmla="val 49940"/>
              </a:avLst>
            </a:prstGeom>
            <a:noFill/>
            <a:ln w="9525">
              <a:solidFill>
                <a:schemeClr val="tx1"/>
              </a:solidFill>
              <a:miter lim="800000"/>
              <a:headEnd/>
              <a:tailEnd type="triangle" w="med" len="med"/>
            </a:ln>
            <a:effectLst/>
          </p:spPr>
        </p:cxnSp>
        <p:sp>
          <p:nvSpPr>
            <p:cNvPr id="435215" name="Text Box 15"/>
            <p:cNvSpPr txBox="1">
              <a:spLocks noChangeArrowheads="1"/>
            </p:cNvSpPr>
            <p:nvPr/>
          </p:nvSpPr>
          <p:spPr bwMode="auto">
            <a:xfrm>
              <a:off x="4429125" y="4151313"/>
              <a:ext cx="1479550" cy="366712"/>
            </a:xfrm>
            <a:prstGeom prst="rect">
              <a:avLst/>
            </a:prstGeom>
            <a:solidFill>
              <a:srgbClr val="6699FF"/>
            </a:solidFill>
            <a:ln w="9525">
              <a:noFill/>
              <a:miter lim="800000"/>
              <a:headEnd/>
              <a:tailEnd/>
            </a:ln>
            <a:effectLst/>
          </p:spPr>
          <p:txBody>
            <a:bodyPr wrap="none">
              <a:spAutoFit/>
            </a:bodyPr>
            <a:lstStyle/>
            <a:p>
              <a:pPr algn="l"/>
              <a:r>
                <a:rPr lang="nl-BE" u="sng"/>
                <a:t>RELATIONS</a:t>
              </a:r>
              <a:endParaRPr lang="nl-NL" u="sng"/>
            </a:p>
          </p:txBody>
        </p:sp>
        <p:sp>
          <p:nvSpPr>
            <p:cNvPr id="435216" name="Text Box 16"/>
            <p:cNvSpPr txBox="1">
              <a:spLocks noChangeArrowheads="1"/>
            </p:cNvSpPr>
            <p:nvPr/>
          </p:nvSpPr>
          <p:spPr bwMode="auto">
            <a:xfrm>
              <a:off x="6537325" y="5078413"/>
              <a:ext cx="1568450" cy="366712"/>
            </a:xfrm>
            <a:prstGeom prst="rect">
              <a:avLst/>
            </a:prstGeom>
            <a:solidFill>
              <a:srgbClr val="FFCC00"/>
            </a:solidFill>
            <a:ln w="9525">
              <a:noFill/>
              <a:miter lim="800000"/>
              <a:headEnd/>
              <a:tailEnd/>
            </a:ln>
            <a:effectLst/>
          </p:spPr>
          <p:txBody>
            <a:bodyPr wrap="none">
              <a:spAutoFit/>
            </a:bodyPr>
            <a:lstStyle/>
            <a:p>
              <a:pPr algn="l"/>
              <a:r>
                <a:rPr lang="nl-BE" u="sng"/>
                <a:t>EVENT-TIME</a:t>
              </a:r>
              <a:endParaRPr lang="nl-NL" u="sng"/>
            </a:p>
          </p:txBody>
        </p:sp>
        <p:cxnSp>
          <p:nvCxnSpPr>
            <p:cNvPr id="435217" name="AutoShape 17"/>
            <p:cNvCxnSpPr>
              <a:cxnSpLocks noChangeShapeType="1"/>
              <a:stCxn id="435206" idx="3"/>
              <a:endCxn id="435215" idx="1"/>
            </p:cNvCxnSpPr>
            <p:nvPr/>
          </p:nvCxnSpPr>
          <p:spPr bwMode="auto">
            <a:xfrm flipH="1">
              <a:off x="4429125" y="2692400"/>
              <a:ext cx="257175" cy="1643063"/>
            </a:xfrm>
            <a:prstGeom prst="bentConnector5">
              <a:avLst>
                <a:gd name="adj1" fmla="val -88889"/>
                <a:gd name="adj2" fmla="val 55171"/>
                <a:gd name="adj3" fmla="val 188889"/>
              </a:avLst>
            </a:prstGeom>
            <a:noFill/>
            <a:ln w="9525">
              <a:solidFill>
                <a:schemeClr val="tx1"/>
              </a:solidFill>
              <a:miter lim="800000"/>
              <a:headEnd/>
              <a:tailEnd type="triangle" w="med" len="med"/>
            </a:ln>
            <a:effectLst/>
          </p:spPr>
        </p:cxnSp>
        <p:cxnSp>
          <p:nvCxnSpPr>
            <p:cNvPr id="435218" name="AutoShape 18"/>
            <p:cNvCxnSpPr>
              <a:cxnSpLocks noChangeShapeType="1"/>
              <a:stCxn id="435215" idx="3"/>
              <a:endCxn id="0" idx="1"/>
            </p:cNvCxnSpPr>
            <p:nvPr/>
          </p:nvCxnSpPr>
          <p:spPr bwMode="auto">
            <a:xfrm>
              <a:off x="5908675" y="4335463"/>
              <a:ext cx="454025" cy="1639887"/>
            </a:xfrm>
            <a:prstGeom prst="bentConnector3">
              <a:avLst>
                <a:gd name="adj1" fmla="val 50000"/>
              </a:avLst>
            </a:prstGeom>
            <a:noFill/>
            <a:ln w="9525">
              <a:solidFill>
                <a:schemeClr val="tx1"/>
              </a:solidFill>
              <a:miter lim="800000"/>
              <a:headEnd/>
              <a:tailEnd type="triangle" w="med" len="med"/>
            </a:ln>
            <a:effectLst/>
          </p:spPr>
        </p:cxnSp>
        <p:pic>
          <p:nvPicPr>
            <p:cNvPr id="435219" name="Picture 19"/>
            <p:cNvPicPr>
              <a:picLocks noChangeAspect="1" noChangeArrowheads="1"/>
            </p:cNvPicPr>
            <p:nvPr/>
          </p:nvPicPr>
          <p:blipFill>
            <a:blip r:embed="rId4"/>
            <a:srcRect/>
            <a:stretch>
              <a:fillRect/>
            </a:stretch>
          </p:blipFill>
          <p:spPr bwMode="auto">
            <a:xfrm>
              <a:off x="1955800" y="5351463"/>
              <a:ext cx="1905000" cy="1209675"/>
            </a:xfrm>
            <a:prstGeom prst="rect">
              <a:avLst/>
            </a:prstGeom>
            <a:noFill/>
            <a:ln w="9525">
              <a:noFill/>
              <a:miter lim="800000"/>
              <a:headEnd/>
              <a:tailEnd/>
            </a:ln>
            <a:effectLst/>
          </p:spPr>
        </p:pic>
        <p:sp>
          <p:nvSpPr>
            <p:cNvPr id="435220" name="Text Box 20"/>
            <p:cNvSpPr txBox="1">
              <a:spLocks noChangeArrowheads="1"/>
            </p:cNvSpPr>
            <p:nvPr/>
          </p:nvSpPr>
          <p:spPr bwMode="auto">
            <a:xfrm>
              <a:off x="1939925" y="5370513"/>
              <a:ext cx="1873250" cy="366712"/>
            </a:xfrm>
            <a:prstGeom prst="rect">
              <a:avLst/>
            </a:prstGeom>
            <a:noFill/>
            <a:ln w="9525">
              <a:noFill/>
              <a:miter lim="800000"/>
              <a:headEnd/>
              <a:tailEnd/>
            </a:ln>
            <a:effectLst/>
          </p:spPr>
          <p:txBody>
            <a:bodyPr>
              <a:spAutoFit/>
            </a:bodyPr>
            <a:lstStyle/>
            <a:p>
              <a:pPr algn="l"/>
              <a:r>
                <a:rPr lang="nl-BE"/>
                <a:t>MM-FILES</a:t>
              </a:r>
              <a:endParaRPr lang="nl-NL"/>
            </a:p>
          </p:txBody>
        </p:sp>
        <p:cxnSp>
          <p:nvCxnSpPr>
            <p:cNvPr id="435221" name="AutoShape 21"/>
            <p:cNvCxnSpPr>
              <a:cxnSpLocks noChangeShapeType="1"/>
              <a:stCxn id="435206" idx="2"/>
              <a:endCxn id="435220" idx="0"/>
            </p:cNvCxnSpPr>
            <p:nvPr/>
          </p:nvCxnSpPr>
          <p:spPr bwMode="auto">
            <a:xfrm rot="5400000">
              <a:off x="2235200" y="3649663"/>
              <a:ext cx="2362200" cy="1079500"/>
            </a:xfrm>
            <a:prstGeom prst="bentConnector3">
              <a:avLst>
                <a:gd name="adj1" fmla="val 50806"/>
              </a:avLst>
            </a:prstGeom>
            <a:noFill/>
            <a:ln w="9525">
              <a:solidFill>
                <a:schemeClr val="tx1"/>
              </a:solidFill>
              <a:miter lim="800000"/>
              <a:headEnd/>
              <a:tailEnd type="triangle" w="med" len="med"/>
            </a:ln>
            <a:effectLst/>
          </p:spPr>
        </p:cxnSp>
        <p:pic>
          <p:nvPicPr>
            <p:cNvPr id="435222" name="Picture 22"/>
            <p:cNvPicPr>
              <a:picLocks noChangeAspect="1" noChangeArrowheads="1"/>
            </p:cNvPicPr>
            <p:nvPr/>
          </p:nvPicPr>
          <p:blipFill>
            <a:blip r:embed="rId5" cstate="print"/>
            <a:srcRect/>
            <a:stretch>
              <a:fillRect/>
            </a:stretch>
          </p:blipFill>
          <p:spPr bwMode="auto">
            <a:xfrm>
              <a:off x="6362700" y="5651500"/>
              <a:ext cx="809625" cy="647700"/>
            </a:xfrm>
            <a:prstGeom prst="rect">
              <a:avLst/>
            </a:prstGeom>
            <a:noFill/>
            <a:ln w="9525">
              <a:noFill/>
              <a:miter lim="800000"/>
              <a:headEnd/>
              <a:tailEnd/>
            </a:ln>
            <a:effectLst/>
          </p:spPr>
        </p:pic>
        <p:cxnSp>
          <p:nvCxnSpPr>
            <p:cNvPr id="435223" name="AutoShape 23"/>
            <p:cNvCxnSpPr>
              <a:cxnSpLocks noChangeShapeType="1"/>
              <a:stCxn id="435215" idx="3"/>
              <a:endCxn id="435216" idx="1"/>
            </p:cNvCxnSpPr>
            <p:nvPr/>
          </p:nvCxnSpPr>
          <p:spPr bwMode="auto">
            <a:xfrm>
              <a:off x="5908675" y="4335463"/>
              <a:ext cx="628650" cy="927100"/>
            </a:xfrm>
            <a:prstGeom prst="bentConnector3">
              <a:avLst>
                <a:gd name="adj1" fmla="val 50000"/>
              </a:avLst>
            </a:prstGeom>
            <a:noFill/>
            <a:ln w="9525">
              <a:solidFill>
                <a:schemeClr val="tx1"/>
              </a:solidFill>
              <a:miter lim="800000"/>
              <a:headEnd/>
              <a:tailEnd type="triangle" w="med" len="med"/>
            </a:ln>
            <a:effectLst/>
          </p:spPr>
        </p:cxnSp>
        <p:pic>
          <p:nvPicPr>
            <p:cNvPr id="435224" name="Picture 24"/>
            <p:cNvPicPr>
              <a:picLocks noChangeAspect="1" noChangeArrowheads="1"/>
            </p:cNvPicPr>
            <p:nvPr/>
          </p:nvPicPr>
          <p:blipFill>
            <a:blip r:embed="rId3" cstate="print"/>
            <a:srcRect/>
            <a:stretch>
              <a:fillRect/>
            </a:stretch>
          </p:blipFill>
          <p:spPr bwMode="auto">
            <a:xfrm>
              <a:off x="7597775" y="3457575"/>
              <a:ext cx="1368425" cy="1276350"/>
            </a:xfrm>
            <a:prstGeom prst="rect">
              <a:avLst/>
            </a:prstGeom>
            <a:noFill/>
            <a:ln w="9525">
              <a:solidFill>
                <a:srgbClr val="6666FF"/>
              </a:solidFill>
              <a:miter lim="800000"/>
              <a:headEnd/>
              <a:tailEnd/>
            </a:ln>
            <a:effectLst/>
          </p:spPr>
        </p:pic>
        <p:sp>
          <p:nvSpPr>
            <p:cNvPr id="435225" name="Oval 25"/>
            <p:cNvSpPr>
              <a:spLocks noChangeArrowheads="1"/>
            </p:cNvSpPr>
            <p:nvPr/>
          </p:nvSpPr>
          <p:spPr bwMode="auto">
            <a:xfrm>
              <a:off x="8742363" y="4356100"/>
              <a:ext cx="165100" cy="165100"/>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26" name="Text Box 26"/>
            <p:cNvSpPr txBox="1">
              <a:spLocks noChangeArrowheads="1"/>
            </p:cNvSpPr>
            <p:nvPr/>
          </p:nvSpPr>
          <p:spPr bwMode="auto">
            <a:xfrm>
              <a:off x="7697788" y="3465513"/>
              <a:ext cx="1225550" cy="304800"/>
            </a:xfrm>
            <a:prstGeom prst="rect">
              <a:avLst/>
            </a:prstGeom>
            <a:noFill/>
            <a:ln w="9525">
              <a:noFill/>
              <a:miter lim="800000"/>
              <a:headEnd/>
              <a:tailEnd/>
            </a:ln>
            <a:effectLst/>
          </p:spPr>
          <p:txBody>
            <a:bodyPr>
              <a:spAutoFit/>
            </a:bodyPr>
            <a:lstStyle/>
            <a:p>
              <a:pPr algn="l"/>
              <a:r>
                <a:rPr lang="nl-BE" sz="1400"/>
                <a:t>LOCATIONS</a:t>
              </a:r>
              <a:endParaRPr lang="nl-NL" sz="1400"/>
            </a:p>
          </p:txBody>
        </p:sp>
        <p:sp>
          <p:nvSpPr>
            <p:cNvPr id="435227" name="Oval 27"/>
            <p:cNvSpPr>
              <a:spLocks noChangeArrowheads="1"/>
            </p:cNvSpPr>
            <p:nvPr/>
          </p:nvSpPr>
          <p:spPr bwMode="auto">
            <a:xfrm>
              <a:off x="7700963" y="3962400"/>
              <a:ext cx="165100" cy="165100"/>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28" name="Line 28"/>
            <p:cNvSpPr>
              <a:spLocks noChangeShapeType="1"/>
            </p:cNvSpPr>
            <p:nvPr/>
          </p:nvSpPr>
          <p:spPr bwMode="auto">
            <a:xfrm>
              <a:off x="7899400" y="4102100"/>
              <a:ext cx="863600" cy="304800"/>
            </a:xfrm>
            <a:prstGeom prst="line">
              <a:avLst/>
            </a:prstGeom>
            <a:noFill/>
            <a:ln w="76200">
              <a:solidFill>
                <a:srgbClr val="FFFF00"/>
              </a:solidFill>
              <a:round/>
              <a:headEnd type="stealth" w="med" len="med"/>
              <a:tailEnd type="stealth" w="med" len="med"/>
            </a:ln>
            <a:effectLst/>
          </p:spPr>
          <p:txBody>
            <a:bodyPr/>
            <a:lstStyle/>
            <a:p>
              <a:endParaRPr lang="nl-BE"/>
            </a:p>
          </p:txBody>
        </p:sp>
        <p:cxnSp>
          <p:nvCxnSpPr>
            <p:cNvPr id="435229" name="AutoShape 29"/>
            <p:cNvCxnSpPr>
              <a:cxnSpLocks noChangeShapeType="1"/>
              <a:endCxn id="0" idx="1"/>
            </p:cNvCxnSpPr>
            <p:nvPr/>
          </p:nvCxnSpPr>
          <p:spPr bwMode="auto">
            <a:xfrm flipV="1">
              <a:off x="5727700" y="4095750"/>
              <a:ext cx="1870075" cy="247650"/>
            </a:xfrm>
            <a:prstGeom prst="bentConnector3">
              <a:avLst>
                <a:gd name="adj1" fmla="val 50000"/>
              </a:avLst>
            </a:prstGeom>
            <a:noFill/>
            <a:ln w="9525">
              <a:solidFill>
                <a:schemeClr val="tx1"/>
              </a:solidFill>
              <a:miter lim="800000"/>
              <a:headEnd/>
              <a:tailEnd type="triangle" w="med" len="med"/>
            </a:ln>
            <a:effectLst/>
          </p:spPr>
        </p:cxnSp>
        <p:pic>
          <p:nvPicPr>
            <p:cNvPr id="435230" name="Picture 30"/>
            <p:cNvPicPr>
              <a:picLocks noChangeAspect="1" noChangeArrowheads="1"/>
            </p:cNvPicPr>
            <p:nvPr/>
          </p:nvPicPr>
          <p:blipFill>
            <a:blip r:embed="rId6"/>
            <a:srcRect r="14346"/>
            <a:stretch>
              <a:fillRect/>
            </a:stretch>
          </p:blipFill>
          <p:spPr bwMode="auto">
            <a:xfrm>
              <a:off x="0" y="0"/>
              <a:ext cx="1933575" cy="2952750"/>
            </a:xfrm>
            <a:prstGeom prst="rect">
              <a:avLst/>
            </a:prstGeom>
            <a:noFill/>
            <a:ln w="9525">
              <a:noFill/>
              <a:miter lim="800000"/>
              <a:headEnd/>
              <a:tailEnd/>
            </a:ln>
            <a:effectLst/>
          </p:spPr>
        </p:pic>
        <p:cxnSp>
          <p:nvCxnSpPr>
            <p:cNvPr id="435231" name="AutoShape 31"/>
            <p:cNvCxnSpPr>
              <a:cxnSpLocks noChangeShapeType="1"/>
              <a:stCxn id="0" idx="3"/>
              <a:endCxn id="435202" idx="1"/>
            </p:cNvCxnSpPr>
            <p:nvPr/>
          </p:nvCxnSpPr>
          <p:spPr bwMode="auto">
            <a:xfrm>
              <a:off x="1933575" y="1476375"/>
              <a:ext cx="644525" cy="568325"/>
            </a:xfrm>
            <a:prstGeom prst="bentConnector3">
              <a:avLst>
                <a:gd name="adj1" fmla="val 50000"/>
              </a:avLst>
            </a:prstGeom>
            <a:noFill/>
            <a:ln w="9525">
              <a:solidFill>
                <a:schemeClr val="tx1"/>
              </a:solidFill>
              <a:miter lim="800000"/>
              <a:headEnd/>
              <a:tailEnd type="triangle" w="med" len="med"/>
            </a:ln>
            <a:effectLst/>
          </p:spPr>
        </p:cxnSp>
      </p:grpSp>
      <p:sp>
        <p:nvSpPr>
          <p:cNvPr id="435232" name="Text Box 32"/>
          <p:cNvSpPr txBox="1">
            <a:spLocks noChangeArrowheads="1"/>
          </p:cNvSpPr>
          <p:nvPr/>
        </p:nvSpPr>
        <p:spPr bwMode="auto">
          <a:xfrm>
            <a:off x="4702175" y="0"/>
            <a:ext cx="4179888" cy="1077218"/>
          </a:xfrm>
          <a:prstGeom prst="rect">
            <a:avLst/>
          </a:prstGeom>
          <a:noFill/>
          <a:ln w="9525" algn="ctr">
            <a:noFill/>
            <a:miter lim="800000"/>
            <a:headEnd/>
            <a:tailEnd/>
          </a:ln>
          <a:effectLst/>
        </p:spPr>
        <p:txBody>
          <a:bodyPr>
            <a:spAutoFit/>
          </a:bodyPr>
          <a:lstStyle/>
          <a:p>
            <a:pPr algn="r">
              <a:spcBef>
                <a:spcPct val="50000"/>
              </a:spcBef>
            </a:pPr>
            <a:r>
              <a:rPr lang="fr-BE" sz="4000" b="1" dirty="0">
                <a:solidFill>
                  <a:srgbClr val="777777"/>
                </a:solidFill>
              </a:rPr>
              <a:t>Routes</a:t>
            </a:r>
            <a:r>
              <a:rPr lang="fr-BE" sz="4000" dirty="0">
                <a:solidFill>
                  <a:srgbClr val="777777"/>
                </a:solidFill>
              </a:rPr>
              <a:t/>
            </a:r>
            <a:br>
              <a:rPr lang="fr-BE" sz="4000" dirty="0">
                <a:solidFill>
                  <a:srgbClr val="777777"/>
                </a:solidFill>
              </a:rPr>
            </a:br>
            <a:r>
              <a:rPr lang="fr-BE" sz="2400" b="1" dirty="0" err="1" smtClean="0">
                <a:solidFill>
                  <a:srgbClr val="777777"/>
                </a:solidFill>
              </a:rPr>
              <a:t>Structuring</a:t>
            </a:r>
            <a:r>
              <a:rPr lang="fr-BE" sz="2400" b="1" dirty="0" smtClean="0">
                <a:solidFill>
                  <a:srgbClr val="777777"/>
                </a:solidFill>
              </a:rPr>
              <a:t> </a:t>
            </a:r>
            <a:r>
              <a:rPr lang="fr-BE" sz="2400" b="1" dirty="0" err="1" smtClean="0">
                <a:solidFill>
                  <a:srgbClr val="777777"/>
                </a:solidFill>
              </a:rPr>
              <a:t>editorial</a:t>
            </a:r>
            <a:r>
              <a:rPr lang="fr-BE" sz="2400" b="1" dirty="0" smtClean="0">
                <a:solidFill>
                  <a:srgbClr val="777777"/>
                </a:solidFill>
              </a:rPr>
              <a:t> info</a:t>
            </a:r>
            <a:endParaRPr lang="nl-NL" sz="2400" b="1" dirty="0">
              <a:solidFill>
                <a:srgbClr val="777777"/>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3775</TotalTime>
  <Words>1234</Words>
  <Application>Microsoft PowerPoint</Application>
  <PresentationFormat>On-screen Show (4:3)</PresentationFormat>
  <Paragraphs>228</Paragraphs>
  <Slides>32</Slides>
  <Notes>32</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Default Design</vt:lpstr>
      <vt:lpstr>Custom Design</vt:lpstr>
      <vt:lpstr>Routes and Networks  for Outdoor Navigation  A Company Presentation</vt:lpstr>
      <vt:lpstr>Our Mission</vt:lpstr>
      <vt:lpstr>Our Position</vt:lpstr>
      <vt:lpstr>Outdoor Navigation It’s becoming “dedicated”</vt:lpstr>
      <vt:lpstr>Slide 5</vt:lpstr>
      <vt:lpstr>Slide 6</vt:lpstr>
      <vt:lpstr>Slide 7</vt:lpstr>
      <vt:lpstr>Slide 8</vt:lpstr>
      <vt:lpstr>Slide 9</vt:lpstr>
      <vt:lpstr>Slide 10</vt:lpstr>
      <vt:lpstr>Routable Networks Principles</vt:lpstr>
      <vt:lpstr>Network Classification Approach</vt:lpstr>
      <vt:lpstr>Slide 13</vt:lpstr>
      <vt:lpstr>Slide 14</vt:lpstr>
      <vt:lpstr>Slide 15</vt:lpstr>
      <vt:lpstr>Slide 16</vt:lpstr>
      <vt:lpstr>Network Extension Missing links/geometry</vt:lpstr>
      <vt:lpstr>Network Extension E.g. de Utrechtse heuvelrug</vt:lpstr>
      <vt:lpstr>Network Extension e.g. Nederland</vt:lpstr>
      <vt:lpstr>Slide 20</vt:lpstr>
      <vt:lpstr>Partnering With content publishers</vt:lpstr>
      <vt:lpstr>Slide 22</vt:lpstr>
      <vt:lpstr>Our Business Concept </vt:lpstr>
      <vt:lpstr>Our Business Concept General</vt:lpstr>
      <vt:lpstr>Business Concept Online consumer business</vt:lpstr>
      <vt:lpstr>Business Concept Production &amp; Engineering Services</vt:lpstr>
      <vt:lpstr>Business Concept Advertising Services</vt:lpstr>
      <vt:lpstr>Business Concept Web Services</vt:lpstr>
      <vt:lpstr>Web Services Standard Viewer</vt:lpstr>
      <vt:lpstr>Web Services Customized Viewer</vt:lpstr>
      <vt:lpstr>Web Services Standard Planner</vt:lpstr>
      <vt:lpstr>Business Concept B2B Route and Network Sales</vt:lpstr>
    </vt:vector>
  </TitlesOfParts>
  <Company>OTN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Pascal Brackman</dc:creator>
  <cp:lastModifiedBy>Philiep  De Sutter</cp:lastModifiedBy>
  <cp:revision>173</cp:revision>
  <dcterms:created xsi:type="dcterms:W3CDTF">2005-12-05T22:51:42Z</dcterms:created>
  <dcterms:modified xsi:type="dcterms:W3CDTF">2007-09-20T16:33:23Z</dcterms:modified>
</cp:coreProperties>
</file>