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2"/>
  </p:notesMasterIdLst>
  <p:handoutMasterIdLst>
    <p:handoutMasterId r:id="rId23"/>
  </p:handoutMasterIdLst>
  <p:sldIdLst>
    <p:sldId id="360" r:id="rId3"/>
    <p:sldId id="451" r:id="rId4"/>
    <p:sldId id="443" r:id="rId5"/>
    <p:sldId id="444" r:id="rId6"/>
    <p:sldId id="445" r:id="rId7"/>
    <p:sldId id="446" r:id="rId8"/>
    <p:sldId id="447" r:id="rId9"/>
    <p:sldId id="448" r:id="rId10"/>
    <p:sldId id="449" r:id="rId11"/>
    <p:sldId id="450" r:id="rId12"/>
    <p:sldId id="456" r:id="rId13"/>
    <p:sldId id="457" r:id="rId14"/>
    <p:sldId id="458" r:id="rId15"/>
    <p:sldId id="459" r:id="rId16"/>
    <p:sldId id="452" r:id="rId17"/>
    <p:sldId id="453" r:id="rId18"/>
    <p:sldId id="454" r:id="rId19"/>
    <p:sldId id="455" r:id="rId20"/>
    <p:sldId id="442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808080"/>
    <a:srgbClr val="4D4D4D"/>
    <a:srgbClr val="E4DF10"/>
    <a:srgbClr val="FE2924"/>
    <a:srgbClr val="4E7907"/>
    <a:srgbClr val="5DA351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6" autoAdjust="0"/>
    <p:restoredTop sz="91833" autoAdjust="0"/>
  </p:normalViewPr>
  <p:slideViewPr>
    <p:cSldViewPr snapToGrid="0">
      <p:cViewPr>
        <p:scale>
          <a:sx n="75" d="100"/>
          <a:sy n="75" d="100"/>
        </p:scale>
        <p:origin x="-154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2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36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C09389-588A-4D75-84F8-BED6C77446E0}" type="slidenum">
              <a:rPr lang="en-GB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E4451E-7810-43CF-8370-68EDE231E097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FE1B9-90DA-4A82-A53E-3DA71AFDB25C}" type="slidenum">
              <a:rPr lang="en-US"/>
              <a:pPr/>
              <a:t>1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E0353-6BD7-4389-980C-793D6FC33AC3}" type="slidenum">
              <a:rPr lang="nl-NL"/>
              <a:pPr/>
              <a:t>15</a:t>
            </a:fld>
            <a:endParaRPr lang="nl-NL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nl-BE" sz="8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4451E-7810-43CF-8370-68EDE231E09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42214-D854-48B1-B4C4-AD8D21F170B0}" type="slidenum">
              <a:rPr lang="nl-NL"/>
              <a:pPr/>
              <a:t>17</a:t>
            </a:fld>
            <a:endParaRPr lang="nl-NL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nl-BE" sz="8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148EB-BBC3-4463-880B-1718479BC7F2}" type="slidenum">
              <a:rPr lang="en-US"/>
              <a:pPr/>
              <a:t>19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2241" y="3381829"/>
            <a:ext cx="7456715" cy="124913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26595" y="4884056"/>
            <a:ext cx="6191476" cy="676275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nl-BE" dirty="0"/>
              <a:t>Auteur</a:t>
            </a:r>
          </a:p>
          <a:p>
            <a:r>
              <a:rPr lang="nl-BE" dirty="0"/>
              <a:t>Versie</a:t>
            </a:r>
            <a:endParaRPr lang="nl-NL" dirty="0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364515" y="5621111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777777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rty_color-big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899" y="999672"/>
            <a:ext cx="5112204" cy="25109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6BC49-A571-4CFB-B11F-1F4141A717E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3A994-85A1-4282-9BDE-716779D2B3D8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21B71-F282-480F-9292-F09C3D39143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085C5-5CD4-4E02-A731-6667B2E6B6B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4D4E9-1DDC-4A9E-87E7-4A2BFB18288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274638"/>
            <a:ext cx="8236857" cy="11042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3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6D5DD-8551-494B-9C47-5F47ED00395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48A8F-4EA8-405F-907F-EB591871850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18B55-9C9D-411D-B2F9-2F548C2BCEF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80EDF-4ED4-44F0-A531-E4CF7B0EFBB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83D8E-24A8-4EB5-B214-EDFE0E05ABB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E0115-9D52-4AB6-A9A5-74E9C325305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 presentatie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743" y="158568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Sub </a:t>
            </a:r>
            <a:r>
              <a:rPr lang="en-US" dirty="0" err="1" smtClean="0"/>
              <a:t>titel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7" name="Picture 6" descr="rty_color-big.gif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792094" y="5863771"/>
            <a:ext cx="2024199" cy="99422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</p:sldLayoutIdLst>
  <p:txStyles>
    <p:titleStyle>
      <a:lvl1pPr algn="r" rtl="0" fontAlgn="base">
        <a:spcBef>
          <a:spcPct val="0"/>
        </a:spcBef>
        <a:spcAft>
          <a:spcPct val="0"/>
        </a:spcAft>
        <a:defRPr sz="4400">
          <a:solidFill>
            <a:srgbClr val="777777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rgbClr val="777777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rgbClr val="777777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rgbClr val="777777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rgbClr val="777777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777777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777777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777777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77777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777777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nl-NL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3C3D88-8DF4-4D9F-85DE-39067DDB9890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uteyou.com/group/view/1786/fiets-en-wandelroutes-in-sint-lievens-houtem.n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3.png"/><Relationship Id="rId4" Type="http://schemas.openxmlformats.org/officeDocument/2006/relationships/image" Target="../media/image6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eg"/><Relationship Id="rId7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19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ertmak.nl/nl/Europa/De%20TV-serie,%20en%20meer/342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32314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5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841" y="3810000"/>
            <a:ext cx="7456715" cy="1879600"/>
          </a:xfrm>
        </p:spPr>
        <p:txBody>
          <a:bodyPr/>
          <a:lstStyle/>
          <a:p>
            <a:r>
              <a:rPr lang="nl-BE" sz="4000" b="1" dirty="0" smtClean="0"/>
              <a:t>The RouteYou </a:t>
            </a:r>
            <a:r>
              <a:rPr lang="nl-BE" sz="4000" b="1" dirty="0" err="1" smtClean="0"/>
              <a:t>Communities</a:t>
            </a:r>
            <a:r>
              <a:rPr lang="nl-BE" sz="4000" b="1" dirty="0" smtClean="0"/>
              <a:t/>
            </a:r>
            <a:br>
              <a:rPr lang="nl-BE" sz="4000" b="1" dirty="0" smtClean="0"/>
            </a:br>
            <a:r>
              <a:rPr lang="nl-BE" sz="4000" b="1" dirty="0" smtClean="0"/>
              <a:t> for Outdoor Navigation</a:t>
            </a:r>
            <a:r>
              <a:rPr lang="nl-BE" sz="3200" dirty="0" smtClean="0"/>
              <a:t/>
            </a:r>
            <a:br>
              <a:rPr lang="nl-BE" sz="3200" dirty="0" smtClean="0"/>
            </a:br>
            <a:r>
              <a:rPr lang="nl-BE" sz="1600" dirty="0" smtClean="0"/>
              <a:t/>
            </a:r>
            <a:br>
              <a:rPr lang="nl-BE" sz="1600" dirty="0" smtClean="0"/>
            </a:br>
            <a:endParaRPr lang="nl-NL" sz="2000" b="1" dirty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26595" y="5849257"/>
            <a:ext cx="6191476" cy="551544"/>
          </a:xfrm>
        </p:spPr>
        <p:txBody>
          <a:bodyPr/>
          <a:lstStyle/>
          <a:p>
            <a:r>
              <a:rPr lang="nl-BE" sz="1600" dirty="0" smtClean="0"/>
              <a:t>v.1.00</a:t>
            </a:r>
            <a:endParaRPr lang="nl-N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Exposure</a:t>
            </a:r>
            <a:r>
              <a:rPr lang="nl-BE" dirty="0" smtClean="0"/>
              <a:t> of </a:t>
            </a:r>
            <a:r>
              <a:rPr lang="nl-BE" dirty="0" err="1" smtClean="0"/>
              <a:t>your</a:t>
            </a:r>
            <a:r>
              <a:rPr lang="nl-BE" dirty="0" smtClean="0"/>
              <a:t> project </a:t>
            </a:r>
            <a:r>
              <a:rPr lang="nl-BE" dirty="0" err="1" smtClean="0"/>
              <a:t>on</a:t>
            </a:r>
            <a:r>
              <a:rPr lang="nl-BE" dirty="0" smtClean="0"/>
              <a:t> RouteYou</a:t>
            </a:r>
            <a:endParaRPr lang="nl-BE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5929322" cy="51069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7072330" y="378619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hlinkClick r:id="rId3"/>
              </a:rPr>
              <a:t>Link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58" y="2879717"/>
            <a:ext cx="4487262" cy="397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356" y="2451089"/>
            <a:ext cx="105233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2924" y="15176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5324" y="16700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7724" y="18224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124" y="19748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524" y="21272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4924" y="22796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7324" y="24320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9724" y="25844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2124" y="27368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Vorm 19"/>
          <p:cNvCxnSpPr>
            <a:stCxn id="30722" idx="0"/>
          </p:cNvCxnSpPr>
          <p:nvPr/>
        </p:nvCxnSpPr>
        <p:spPr>
          <a:xfrm rot="16200000" flipH="1">
            <a:off x="3818965" y="1572641"/>
            <a:ext cx="142876" cy="2757029"/>
          </a:xfrm>
          <a:prstGeom prst="bentConnector4">
            <a:avLst>
              <a:gd name="adj1" fmla="val -159999"/>
              <a:gd name="adj2" fmla="val 9068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bogen verbindingslijn 21"/>
          <p:cNvCxnSpPr>
            <a:stCxn id="30723" idx="3"/>
            <a:endCxn id="10" idx="1"/>
          </p:cNvCxnSpPr>
          <p:nvPr/>
        </p:nvCxnSpPr>
        <p:spPr>
          <a:xfrm flipV="1">
            <a:off x="6392687" y="1912923"/>
            <a:ext cx="300237" cy="11096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bogen verbindingslijn 23"/>
          <p:cNvCxnSpPr/>
          <p:nvPr/>
        </p:nvCxnSpPr>
        <p:spPr>
          <a:xfrm>
            <a:off x="6411926" y="3094031"/>
            <a:ext cx="1500198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449943" y="274638"/>
            <a:ext cx="8236857" cy="1104219"/>
          </a:xfrm>
        </p:spPr>
        <p:txBody>
          <a:bodyPr/>
          <a:lstStyle/>
          <a:p>
            <a:r>
              <a:rPr lang="nl-BE" dirty="0" err="1" smtClean="0"/>
              <a:t>Network</a:t>
            </a:r>
            <a:r>
              <a:rPr lang="nl-BE" dirty="0" smtClean="0"/>
              <a:t> </a:t>
            </a:r>
            <a:r>
              <a:rPr lang="nl-BE" dirty="0" smtClean="0"/>
              <a:t>effect in </a:t>
            </a:r>
            <a:r>
              <a:rPr lang="nl-BE" dirty="0" err="1" smtClean="0"/>
              <a:t>stats</a:t>
            </a:r>
            <a:endParaRPr lang="nl-BE" dirty="0"/>
          </a:p>
        </p:txBody>
      </p:sp>
      <p:sp>
        <p:nvSpPr>
          <p:cNvPr id="23" name="Tekstvak 22"/>
          <p:cNvSpPr txBox="1"/>
          <p:nvPr/>
        </p:nvSpPr>
        <p:spPr>
          <a:xfrm>
            <a:off x="5232400" y="5473700"/>
            <a:ext cx="3838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nl-BE" dirty="0" smtClean="0">
                <a:solidFill>
                  <a:srgbClr val="92D050"/>
                </a:solidFill>
              </a:rPr>
              <a:t>2.6 </a:t>
            </a:r>
            <a:r>
              <a:rPr lang="nl-BE" dirty="0" err="1" smtClean="0">
                <a:solidFill>
                  <a:srgbClr val="92D050"/>
                </a:solidFill>
              </a:rPr>
              <a:t>million</a:t>
            </a:r>
            <a:r>
              <a:rPr lang="nl-BE" dirty="0" smtClean="0">
                <a:solidFill>
                  <a:srgbClr val="92D050"/>
                </a:solidFill>
              </a:rPr>
              <a:t> </a:t>
            </a:r>
            <a:r>
              <a:rPr lang="nl-BE" dirty="0" err="1" smtClean="0">
                <a:solidFill>
                  <a:srgbClr val="92D050"/>
                </a:solidFill>
              </a:rPr>
              <a:t>visitors</a:t>
            </a:r>
            <a:r>
              <a:rPr lang="nl-BE" dirty="0" smtClean="0">
                <a:solidFill>
                  <a:srgbClr val="92D050"/>
                </a:solidFill>
              </a:rPr>
              <a:t> (</a:t>
            </a:r>
            <a:r>
              <a:rPr lang="nl-BE" dirty="0" err="1" smtClean="0">
                <a:solidFill>
                  <a:srgbClr val="92D050"/>
                </a:solidFill>
              </a:rPr>
              <a:t>unique</a:t>
            </a:r>
            <a:r>
              <a:rPr lang="nl-BE" dirty="0" smtClean="0">
                <a:solidFill>
                  <a:srgbClr val="92D050"/>
                </a:solidFill>
              </a:rPr>
              <a:t>) </a:t>
            </a:r>
            <a:r>
              <a:rPr lang="nl-BE" dirty="0" err="1" smtClean="0">
                <a:solidFill>
                  <a:srgbClr val="92D050"/>
                </a:solidFill>
              </a:rPr>
              <a:t>on</a:t>
            </a:r>
            <a:r>
              <a:rPr lang="nl-BE" dirty="0" smtClean="0">
                <a:solidFill>
                  <a:srgbClr val="92D050"/>
                </a:solidFill>
              </a:rPr>
              <a:t> RTY</a:t>
            </a:r>
          </a:p>
          <a:p>
            <a:pPr algn="l">
              <a:buFont typeface="Arial" pitchFamily="34" charset="0"/>
              <a:buChar char="•"/>
            </a:pPr>
            <a:r>
              <a:rPr lang="nl-BE" dirty="0" smtClean="0">
                <a:solidFill>
                  <a:srgbClr val="92D050"/>
                </a:solidFill>
              </a:rPr>
              <a:t>4.0 </a:t>
            </a:r>
            <a:r>
              <a:rPr lang="nl-BE" dirty="0" err="1" smtClean="0">
                <a:solidFill>
                  <a:srgbClr val="92D050"/>
                </a:solidFill>
              </a:rPr>
              <a:t>million</a:t>
            </a:r>
            <a:r>
              <a:rPr lang="nl-BE" dirty="0" smtClean="0">
                <a:solidFill>
                  <a:srgbClr val="92D050"/>
                </a:solidFill>
              </a:rPr>
              <a:t> </a:t>
            </a:r>
            <a:r>
              <a:rPr lang="nl-BE" dirty="0" err="1" smtClean="0">
                <a:solidFill>
                  <a:srgbClr val="92D050"/>
                </a:solidFill>
              </a:rPr>
              <a:t>visits</a:t>
            </a:r>
            <a:endParaRPr lang="nl-BE" dirty="0">
              <a:solidFill>
                <a:srgbClr val="92D050"/>
              </a:solidFill>
            </a:endParaRPr>
          </a:p>
        </p:txBody>
      </p:sp>
      <p:cxnSp>
        <p:nvCxnSpPr>
          <p:cNvPr id="26" name="Rechte verbindingslijn met pijl 25"/>
          <p:cNvCxnSpPr/>
          <p:nvPr/>
        </p:nvCxnSpPr>
        <p:spPr bwMode="auto">
          <a:xfrm rot="16200000" flipH="1">
            <a:off x="4489450" y="5111750"/>
            <a:ext cx="787400" cy="546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hthoek 28"/>
          <p:cNvSpPr/>
          <p:nvPr/>
        </p:nvSpPr>
        <p:spPr bwMode="auto">
          <a:xfrm>
            <a:off x="0" y="2032000"/>
            <a:ext cx="4826000" cy="4826000"/>
          </a:xfrm>
          <a:prstGeom prst="rect">
            <a:avLst/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hthoek 29"/>
          <p:cNvSpPr/>
          <p:nvPr/>
        </p:nvSpPr>
        <p:spPr bwMode="auto">
          <a:xfrm>
            <a:off x="4927600" y="1270000"/>
            <a:ext cx="3937000" cy="26543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5125271" y="4559300"/>
            <a:ext cx="40187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nl-BE" dirty="0" smtClean="0">
                <a:solidFill>
                  <a:srgbClr val="00B0F0"/>
                </a:solidFill>
              </a:rPr>
              <a:t>1.6 </a:t>
            </a:r>
            <a:r>
              <a:rPr lang="nl-BE" dirty="0" err="1" smtClean="0">
                <a:solidFill>
                  <a:srgbClr val="00B0F0"/>
                </a:solidFill>
              </a:rPr>
              <a:t>million</a:t>
            </a:r>
            <a:r>
              <a:rPr lang="nl-BE" dirty="0" smtClean="0">
                <a:solidFill>
                  <a:srgbClr val="00B0F0"/>
                </a:solidFill>
              </a:rPr>
              <a:t> </a:t>
            </a:r>
            <a:r>
              <a:rPr lang="nl-BE" dirty="0" err="1" smtClean="0">
                <a:solidFill>
                  <a:srgbClr val="00B0F0"/>
                </a:solidFill>
              </a:rPr>
              <a:t>visits</a:t>
            </a:r>
            <a:r>
              <a:rPr lang="nl-BE" dirty="0" smtClean="0">
                <a:solidFill>
                  <a:srgbClr val="00B0F0"/>
                </a:solidFill>
              </a:rPr>
              <a:t> RTY web</a:t>
            </a:r>
          </a:p>
          <a:p>
            <a:pPr lvl="1" algn="l">
              <a:buFont typeface="Arial" pitchFamily="34" charset="0"/>
              <a:buChar char="•"/>
            </a:pPr>
            <a:r>
              <a:rPr lang="nl-BE" sz="1400" dirty="0" smtClean="0">
                <a:solidFill>
                  <a:srgbClr val="00B0F0"/>
                </a:solidFill>
              </a:rPr>
              <a:t>29.714 </a:t>
            </a:r>
            <a:r>
              <a:rPr lang="nl-BE" sz="1400" dirty="0" err="1" smtClean="0">
                <a:solidFill>
                  <a:srgbClr val="00B0F0"/>
                </a:solidFill>
              </a:rPr>
              <a:t>sources</a:t>
            </a:r>
            <a:r>
              <a:rPr lang="nl-BE" sz="1400" dirty="0" smtClean="0">
                <a:solidFill>
                  <a:srgbClr val="00B0F0"/>
                </a:solidFill>
              </a:rPr>
              <a:t> </a:t>
            </a:r>
            <a:r>
              <a:rPr lang="nl-BE" sz="1400" dirty="0" err="1" smtClean="0">
                <a:solidFill>
                  <a:srgbClr val="00B0F0"/>
                </a:solidFill>
              </a:rPr>
              <a:t>plugged</a:t>
            </a:r>
            <a:r>
              <a:rPr lang="nl-BE" sz="1400" dirty="0" smtClean="0">
                <a:solidFill>
                  <a:srgbClr val="00B0F0"/>
                </a:solidFill>
              </a:rPr>
              <a:t> in a </a:t>
            </a:r>
            <a:r>
              <a:rPr lang="nl-BE" sz="1400" dirty="0" smtClean="0">
                <a:solidFill>
                  <a:srgbClr val="00B0F0"/>
                </a:solidFill>
              </a:rPr>
              <a:t>RTY </a:t>
            </a:r>
            <a:r>
              <a:rPr lang="nl-BE" sz="1400" dirty="0" err="1" smtClean="0">
                <a:solidFill>
                  <a:srgbClr val="00B0F0"/>
                </a:solidFill>
              </a:rPr>
              <a:t>widget</a:t>
            </a:r>
            <a:endParaRPr lang="nl-BE" sz="1400" dirty="0" smtClean="0">
              <a:solidFill>
                <a:srgbClr val="00B0F0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nl-BE" sz="1400" dirty="0" smtClean="0">
                <a:solidFill>
                  <a:srgbClr val="00B0F0"/>
                </a:solidFill>
              </a:rPr>
              <a:t>5.321 </a:t>
            </a:r>
            <a:r>
              <a:rPr lang="nl-BE" sz="1400" dirty="0" err="1" smtClean="0">
                <a:solidFill>
                  <a:srgbClr val="00B0F0"/>
                </a:solidFill>
              </a:rPr>
              <a:t>linked</a:t>
            </a:r>
            <a:r>
              <a:rPr lang="nl-BE" sz="1400" dirty="0" smtClean="0">
                <a:solidFill>
                  <a:srgbClr val="00B0F0"/>
                </a:solidFill>
              </a:rPr>
              <a:t> to RouteYou</a:t>
            </a:r>
            <a:endParaRPr lang="nl-BE" sz="1400" dirty="0">
              <a:solidFill>
                <a:srgbClr val="00B0F0"/>
              </a:solidFill>
            </a:endParaRPr>
          </a:p>
        </p:txBody>
      </p:sp>
      <p:cxnSp>
        <p:nvCxnSpPr>
          <p:cNvPr id="33" name="Rechte verbindingslijn met pijl 32"/>
          <p:cNvCxnSpPr>
            <a:stCxn id="30" idx="2"/>
          </p:cNvCxnSpPr>
          <p:nvPr/>
        </p:nvCxnSpPr>
        <p:spPr bwMode="auto">
          <a:xfrm rot="16200000" flipH="1">
            <a:off x="6591300" y="4229100"/>
            <a:ext cx="635000" cy="2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58" y="2879717"/>
            <a:ext cx="4487262" cy="397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356" y="2451089"/>
            <a:ext cx="105233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2924" y="15176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5324" y="16700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7724" y="18224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124" y="19748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524" y="21272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4924" y="22796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7324" y="24320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9724" y="25844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2124" y="27368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Vorm 19"/>
          <p:cNvCxnSpPr>
            <a:stCxn id="30722" idx="0"/>
          </p:cNvCxnSpPr>
          <p:nvPr/>
        </p:nvCxnSpPr>
        <p:spPr>
          <a:xfrm rot="16200000" flipH="1">
            <a:off x="3818965" y="1572641"/>
            <a:ext cx="142876" cy="2757029"/>
          </a:xfrm>
          <a:prstGeom prst="bentConnector4">
            <a:avLst>
              <a:gd name="adj1" fmla="val -159999"/>
              <a:gd name="adj2" fmla="val 9068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bogen verbindingslijn 21"/>
          <p:cNvCxnSpPr>
            <a:stCxn id="30723" idx="3"/>
            <a:endCxn id="10" idx="1"/>
          </p:cNvCxnSpPr>
          <p:nvPr/>
        </p:nvCxnSpPr>
        <p:spPr>
          <a:xfrm flipV="1">
            <a:off x="6392687" y="1912923"/>
            <a:ext cx="300237" cy="11096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bogen verbindingslijn 23"/>
          <p:cNvCxnSpPr/>
          <p:nvPr/>
        </p:nvCxnSpPr>
        <p:spPr>
          <a:xfrm>
            <a:off x="6411926" y="3094031"/>
            <a:ext cx="1500198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449943" y="274638"/>
            <a:ext cx="8236857" cy="1104219"/>
          </a:xfrm>
        </p:spPr>
        <p:txBody>
          <a:bodyPr/>
          <a:lstStyle/>
          <a:p>
            <a:r>
              <a:rPr lang="nl-BE" dirty="0" err="1" smtClean="0"/>
              <a:t>Network</a:t>
            </a:r>
            <a:r>
              <a:rPr lang="nl-BE" dirty="0" smtClean="0"/>
              <a:t> </a:t>
            </a:r>
            <a:r>
              <a:rPr lang="nl-BE" dirty="0" smtClean="0"/>
              <a:t>effect in </a:t>
            </a:r>
            <a:r>
              <a:rPr lang="nl-BE" dirty="0" err="1" smtClean="0"/>
              <a:t>stats</a:t>
            </a:r>
            <a:endParaRPr lang="nl-BE" dirty="0"/>
          </a:p>
        </p:txBody>
      </p:sp>
      <p:cxnSp>
        <p:nvCxnSpPr>
          <p:cNvPr id="26" name="Rechte verbindingslijn met pijl 25"/>
          <p:cNvCxnSpPr/>
          <p:nvPr/>
        </p:nvCxnSpPr>
        <p:spPr bwMode="auto">
          <a:xfrm rot="16200000" flipH="1">
            <a:off x="4489450" y="5111750"/>
            <a:ext cx="787400" cy="546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hthoek 28"/>
          <p:cNvSpPr/>
          <p:nvPr/>
        </p:nvSpPr>
        <p:spPr bwMode="auto">
          <a:xfrm>
            <a:off x="0" y="2032000"/>
            <a:ext cx="4826000" cy="4826000"/>
          </a:xfrm>
          <a:prstGeom prst="rect">
            <a:avLst/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hthoek 29"/>
          <p:cNvSpPr/>
          <p:nvPr/>
        </p:nvSpPr>
        <p:spPr bwMode="auto">
          <a:xfrm>
            <a:off x="4927600" y="1270000"/>
            <a:ext cx="3937000" cy="26543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Rechte verbindingslijn met pijl 32"/>
          <p:cNvCxnSpPr>
            <a:stCxn id="30" idx="2"/>
          </p:cNvCxnSpPr>
          <p:nvPr/>
        </p:nvCxnSpPr>
        <p:spPr bwMode="auto">
          <a:xfrm rot="16200000" flipH="1">
            <a:off x="6591300" y="4229100"/>
            <a:ext cx="635000" cy="2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kstvak 24"/>
          <p:cNvSpPr txBox="1"/>
          <p:nvPr/>
        </p:nvSpPr>
        <p:spPr>
          <a:xfrm>
            <a:off x="5232400" y="5473700"/>
            <a:ext cx="268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nl-BE" dirty="0" smtClean="0">
                <a:solidFill>
                  <a:srgbClr val="92D050"/>
                </a:solidFill>
              </a:rPr>
              <a:t>85 000 </a:t>
            </a:r>
            <a:r>
              <a:rPr lang="nl-BE" dirty="0" err="1" smtClean="0">
                <a:solidFill>
                  <a:srgbClr val="92D050"/>
                </a:solidFill>
              </a:rPr>
              <a:t>registered</a:t>
            </a:r>
            <a:r>
              <a:rPr lang="nl-BE" dirty="0" smtClean="0">
                <a:solidFill>
                  <a:srgbClr val="92D050"/>
                </a:solidFill>
              </a:rPr>
              <a:t> </a:t>
            </a:r>
            <a:r>
              <a:rPr lang="nl-BE" dirty="0" err="1" smtClean="0">
                <a:solidFill>
                  <a:srgbClr val="92D050"/>
                </a:solidFill>
              </a:rPr>
              <a:t>users</a:t>
            </a:r>
            <a:endParaRPr lang="nl-BE" dirty="0">
              <a:solidFill>
                <a:srgbClr val="92D050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5125271" y="4559300"/>
            <a:ext cx="40187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nl-BE" dirty="0" smtClean="0">
                <a:solidFill>
                  <a:srgbClr val="00B0F0"/>
                </a:solidFill>
              </a:rPr>
              <a:t>1.6 </a:t>
            </a:r>
            <a:r>
              <a:rPr lang="nl-BE" dirty="0" err="1" smtClean="0">
                <a:solidFill>
                  <a:srgbClr val="00B0F0"/>
                </a:solidFill>
              </a:rPr>
              <a:t>million</a:t>
            </a:r>
            <a:r>
              <a:rPr lang="nl-BE" dirty="0" smtClean="0">
                <a:solidFill>
                  <a:srgbClr val="00B0F0"/>
                </a:solidFill>
              </a:rPr>
              <a:t> </a:t>
            </a:r>
            <a:r>
              <a:rPr lang="nl-BE" dirty="0" err="1" smtClean="0">
                <a:solidFill>
                  <a:srgbClr val="00B0F0"/>
                </a:solidFill>
              </a:rPr>
              <a:t>visits</a:t>
            </a:r>
            <a:r>
              <a:rPr lang="nl-BE" dirty="0" smtClean="0">
                <a:solidFill>
                  <a:srgbClr val="00B0F0"/>
                </a:solidFill>
              </a:rPr>
              <a:t> RTY web</a:t>
            </a:r>
          </a:p>
          <a:p>
            <a:pPr lvl="1" algn="l">
              <a:buFont typeface="Arial" pitchFamily="34" charset="0"/>
              <a:buChar char="•"/>
            </a:pPr>
            <a:r>
              <a:rPr lang="nl-BE" sz="1400" dirty="0" smtClean="0">
                <a:solidFill>
                  <a:srgbClr val="00B0F0"/>
                </a:solidFill>
              </a:rPr>
              <a:t>29.714 </a:t>
            </a:r>
            <a:r>
              <a:rPr lang="nl-BE" sz="1400" dirty="0" err="1" smtClean="0">
                <a:solidFill>
                  <a:srgbClr val="00B0F0"/>
                </a:solidFill>
              </a:rPr>
              <a:t>sources</a:t>
            </a:r>
            <a:r>
              <a:rPr lang="nl-BE" sz="1400" dirty="0" smtClean="0">
                <a:solidFill>
                  <a:srgbClr val="00B0F0"/>
                </a:solidFill>
              </a:rPr>
              <a:t> </a:t>
            </a:r>
            <a:r>
              <a:rPr lang="nl-BE" sz="1400" dirty="0" err="1" smtClean="0">
                <a:solidFill>
                  <a:srgbClr val="00B0F0"/>
                </a:solidFill>
              </a:rPr>
              <a:t>plugged</a:t>
            </a:r>
            <a:r>
              <a:rPr lang="nl-BE" sz="1400" dirty="0" smtClean="0">
                <a:solidFill>
                  <a:srgbClr val="00B0F0"/>
                </a:solidFill>
              </a:rPr>
              <a:t> in a </a:t>
            </a:r>
            <a:r>
              <a:rPr lang="nl-BE" sz="1400" dirty="0" smtClean="0">
                <a:solidFill>
                  <a:srgbClr val="00B0F0"/>
                </a:solidFill>
              </a:rPr>
              <a:t>RTY </a:t>
            </a:r>
            <a:r>
              <a:rPr lang="nl-BE" sz="1400" dirty="0" err="1" smtClean="0">
                <a:solidFill>
                  <a:srgbClr val="00B0F0"/>
                </a:solidFill>
              </a:rPr>
              <a:t>widget</a:t>
            </a:r>
            <a:endParaRPr lang="nl-BE" sz="1400" dirty="0" smtClean="0">
              <a:solidFill>
                <a:srgbClr val="00B0F0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nl-BE" sz="1400" dirty="0" smtClean="0">
                <a:solidFill>
                  <a:srgbClr val="00B0F0"/>
                </a:solidFill>
              </a:rPr>
              <a:t>5.321 </a:t>
            </a:r>
            <a:r>
              <a:rPr lang="nl-BE" sz="1400" dirty="0" err="1" smtClean="0">
                <a:solidFill>
                  <a:srgbClr val="00B0F0"/>
                </a:solidFill>
              </a:rPr>
              <a:t>linked</a:t>
            </a:r>
            <a:r>
              <a:rPr lang="nl-BE" sz="1400" dirty="0" smtClean="0">
                <a:solidFill>
                  <a:srgbClr val="00B0F0"/>
                </a:solidFill>
              </a:rPr>
              <a:t> to RouteYou</a:t>
            </a:r>
            <a:endParaRPr lang="nl-BE" sz="1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58" y="2879717"/>
            <a:ext cx="4487262" cy="397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356" y="2451089"/>
            <a:ext cx="105233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2924" y="15176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5324" y="16700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7724" y="18224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124" y="19748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524" y="21272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4924" y="22796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7324" y="24320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9724" y="25844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2124" y="27368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Vorm 19"/>
          <p:cNvCxnSpPr>
            <a:stCxn id="30722" idx="0"/>
          </p:cNvCxnSpPr>
          <p:nvPr/>
        </p:nvCxnSpPr>
        <p:spPr>
          <a:xfrm rot="16200000" flipH="1">
            <a:off x="3818965" y="1572641"/>
            <a:ext cx="142876" cy="2757029"/>
          </a:xfrm>
          <a:prstGeom prst="bentConnector4">
            <a:avLst>
              <a:gd name="adj1" fmla="val -159999"/>
              <a:gd name="adj2" fmla="val 9068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bogen verbindingslijn 21"/>
          <p:cNvCxnSpPr>
            <a:stCxn id="30723" idx="3"/>
            <a:endCxn id="10" idx="1"/>
          </p:cNvCxnSpPr>
          <p:nvPr/>
        </p:nvCxnSpPr>
        <p:spPr>
          <a:xfrm flipV="1">
            <a:off x="6392687" y="1912923"/>
            <a:ext cx="300237" cy="11096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bogen verbindingslijn 23"/>
          <p:cNvCxnSpPr/>
          <p:nvPr/>
        </p:nvCxnSpPr>
        <p:spPr>
          <a:xfrm>
            <a:off x="6411926" y="3094031"/>
            <a:ext cx="1500198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449943" y="274638"/>
            <a:ext cx="8236857" cy="1104219"/>
          </a:xfrm>
        </p:spPr>
        <p:txBody>
          <a:bodyPr/>
          <a:lstStyle/>
          <a:p>
            <a:r>
              <a:rPr lang="nl-BE" dirty="0" err="1" smtClean="0"/>
              <a:t>Network</a:t>
            </a:r>
            <a:r>
              <a:rPr lang="nl-BE" dirty="0" smtClean="0"/>
              <a:t> </a:t>
            </a:r>
            <a:r>
              <a:rPr lang="nl-BE" dirty="0" smtClean="0"/>
              <a:t>effect in </a:t>
            </a:r>
            <a:r>
              <a:rPr lang="nl-BE" dirty="0" err="1" smtClean="0"/>
              <a:t>stats</a:t>
            </a:r>
            <a:endParaRPr lang="nl-BE" dirty="0"/>
          </a:p>
        </p:txBody>
      </p:sp>
      <p:sp>
        <p:nvSpPr>
          <p:cNvPr id="23" name="Tekstvak 22"/>
          <p:cNvSpPr txBox="1"/>
          <p:nvPr/>
        </p:nvSpPr>
        <p:spPr>
          <a:xfrm>
            <a:off x="5003800" y="4902200"/>
            <a:ext cx="3980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92D050"/>
                </a:solidFill>
              </a:rPr>
              <a:t>103 000 routes </a:t>
            </a:r>
            <a:r>
              <a:rPr lang="nl-BE" dirty="0" err="1" smtClean="0">
                <a:solidFill>
                  <a:srgbClr val="92D050"/>
                </a:solidFill>
              </a:rPr>
              <a:t>created</a:t>
            </a:r>
            <a:r>
              <a:rPr lang="nl-BE" dirty="0" smtClean="0">
                <a:solidFill>
                  <a:srgbClr val="92D050"/>
                </a:solidFill>
              </a:rPr>
              <a:t> </a:t>
            </a:r>
            <a:r>
              <a:rPr lang="nl-BE" dirty="0" err="1" smtClean="0">
                <a:solidFill>
                  <a:srgbClr val="92D050"/>
                </a:solidFill>
              </a:rPr>
              <a:t>on</a:t>
            </a:r>
            <a:r>
              <a:rPr lang="nl-BE" dirty="0" smtClean="0">
                <a:solidFill>
                  <a:srgbClr val="92D050"/>
                </a:solidFill>
              </a:rPr>
              <a:t> </a:t>
            </a:r>
            <a:r>
              <a:rPr lang="nl-BE" dirty="0" smtClean="0">
                <a:solidFill>
                  <a:srgbClr val="92D050"/>
                </a:solidFill>
              </a:rPr>
              <a:t>RouteYou</a:t>
            </a:r>
          </a:p>
          <a:p>
            <a:r>
              <a:rPr lang="nl-BE" dirty="0" smtClean="0">
                <a:solidFill>
                  <a:srgbClr val="92D050"/>
                </a:solidFill>
              </a:rPr>
              <a:t>Routes </a:t>
            </a:r>
            <a:r>
              <a:rPr lang="nl-BE" dirty="0" err="1" smtClean="0">
                <a:solidFill>
                  <a:srgbClr val="92D050"/>
                </a:solidFill>
              </a:rPr>
              <a:t>were</a:t>
            </a:r>
            <a:r>
              <a:rPr lang="nl-BE" dirty="0" smtClean="0">
                <a:solidFill>
                  <a:srgbClr val="92D050"/>
                </a:solidFill>
              </a:rPr>
              <a:t> </a:t>
            </a:r>
            <a:r>
              <a:rPr lang="nl-BE" dirty="0" err="1" smtClean="0">
                <a:solidFill>
                  <a:srgbClr val="92D050"/>
                </a:solidFill>
              </a:rPr>
              <a:t>viewed</a:t>
            </a:r>
            <a:r>
              <a:rPr lang="nl-BE" dirty="0" smtClean="0">
                <a:solidFill>
                  <a:srgbClr val="92D050"/>
                </a:solidFill>
              </a:rPr>
              <a:t> 1.3 </a:t>
            </a:r>
            <a:r>
              <a:rPr lang="nl-BE" dirty="0" err="1" smtClean="0">
                <a:solidFill>
                  <a:srgbClr val="92D050"/>
                </a:solidFill>
              </a:rPr>
              <a:t>million</a:t>
            </a:r>
            <a:r>
              <a:rPr lang="nl-BE" dirty="0" smtClean="0">
                <a:solidFill>
                  <a:srgbClr val="92D050"/>
                </a:solidFill>
              </a:rPr>
              <a:t> </a:t>
            </a:r>
            <a:r>
              <a:rPr lang="nl-BE" dirty="0" err="1" smtClean="0">
                <a:solidFill>
                  <a:srgbClr val="92D050"/>
                </a:solidFill>
              </a:rPr>
              <a:t>times</a:t>
            </a:r>
            <a:endParaRPr lang="nl-BE" dirty="0" smtClean="0">
              <a:solidFill>
                <a:srgbClr val="92D050"/>
              </a:solidFill>
            </a:endParaRPr>
          </a:p>
          <a:p>
            <a:endParaRPr lang="nl-BE" dirty="0">
              <a:solidFill>
                <a:srgbClr val="92D050"/>
              </a:solidFill>
            </a:endParaRPr>
          </a:p>
        </p:txBody>
      </p:sp>
      <p:cxnSp>
        <p:nvCxnSpPr>
          <p:cNvPr id="26" name="Rechte verbindingslijn met pijl 25"/>
          <p:cNvCxnSpPr>
            <a:endCxn id="23" idx="1"/>
          </p:cNvCxnSpPr>
          <p:nvPr/>
        </p:nvCxnSpPr>
        <p:spPr bwMode="auto">
          <a:xfrm flipV="1">
            <a:off x="3594100" y="5363865"/>
            <a:ext cx="1409700" cy="7194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hthoek 28"/>
          <p:cNvSpPr/>
          <p:nvPr/>
        </p:nvSpPr>
        <p:spPr bwMode="auto">
          <a:xfrm>
            <a:off x="0" y="2032000"/>
            <a:ext cx="4826000" cy="4826000"/>
          </a:xfrm>
          <a:prstGeom prst="rect">
            <a:avLst/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hthoek 29"/>
          <p:cNvSpPr/>
          <p:nvPr/>
        </p:nvSpPr>
        <p:spPr bwMode="auto">
          <a:xfrm>
            <a:off x="4927600" y="1270000"/>
            <a:ext cx="3937000" cy="26543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5061771" y="4445000"/>
            <a:ext cx="387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BE" dirty="0" smtClean="0">
                <a:solidFill>
                  <a:srgbClr val="00B0F0"/>
                </a:solidFill>
              </a:rPr>
              <a:t>72 000 routes </a:t>
            </a:r>
            <a:r>
              <a:rPr lang="nl-BE" dirty="0" err="1" smtClean="0">
                <a:solidFill>
                  <a:srgbClr val="00B0F0"/>
                </a:solidFill>
              </a:rPr>
              <a:t>created</a:t>
            </a:r>
            <a:r>
              <a:rPr lang="nl-BE" dirty="0" smtClean="0">
                <a:solidFill>
                  <a:srgbClr val="00B0F0"/>
                </a:solidFill>
              </a:rPr>
              <a:t> via RTY web</a:t>
            </a:r>
            <a:endParaRPr lang="nl-BE" sz="1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58" y="2879717"/>
            <a:ext cx="4487262" cy="397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356" y="2451089"/>
            <a:ext cx="105233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2924" y="15176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5324" y="16700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7724" y="18224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124" y="19748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524" y="21272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4924" y="22796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7324" y="24320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9724" y="25844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2124" y="2736841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Vorm 19"/>
          <p:cNvCxnSpPr>
            <a:stCxn id="30722" idx="0"/>
          </p:cNvCxnSpPr>
          <p:nvPr/>
        </p:nvCxnSpPr>
        <p:spPr>
          <a:xfrm rot="16200000" flipH="1">
            <a:off x="3818965" y="1572641"/>
            <a:ext cx="142876" cy="2757029"/>
          </a:xfrm>
          <a:prstGeom prst="bentConnector4">
            <a:avLst>
              <a:gd name="adj1" fmla="val -159999"/>
              <a:gd name="adj2" fmla="val 9068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bogen verbindingslijn 21"/>
          <p:cNvCxnSpPr>
            <a:stCxn id="30723" idx="3"/>
            <a:endCxn id="10" idx="1"/>
          </p:cNvCxnSpPr>
          <p:nvPr/>
        </p:nvCxnSpPr>
        <p:spPr>
          <a:xfrm flipV="1">
            <a:off x="6392687" y="1912923"/>
            <a:ext cx="300237" cy="11096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bogen verbindingslijn 23"/>
          <p:cNvCxnSpPr/>
          <p:nvPr/>
        </p:nvCxnSpPr>
        <p:spPr>
          <a:xfrm>
            <a:off x="6411926" y="3094031"/>
            <a:ext cx="1500198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449943" y="274638"/>
            <a:ext cx="8236857" cy="1104219"/>
          </a:xfrm>
        </p:spPr>
        <p:txBody>
          <a:bodyPr/>
          <a:lstStyle/>
          <a:p>
            <a:r>
              <a:rPr lang="nl-BE" dirty="0" err="1" smtClean="0"/>
              <a:t>Network</a:t>
            </a:r>
            <a:r>
              <a:rPr lang="nl-BE" dirty="0" smtClean="0"/>
              <a:t> </a:t>
            </a:r>
            <a:r>
              <a:rPr lang="nl-BE" dirty="0" smtClean="0"/>
              <a:t>effect in </a:t>
            </a:r>
            <a:r>
              <a:rPr lang="nl-BE" dirty="0" err="1" smtClean="0"/>
              <a:t>stats</a:t>
            </a:r>
            <a:endParaRPr lang="nl-BE" dirty="0"/>
          </a:p>
        </p:txBody>
      </p:sp>
      <p:cxnSp>
        <p:nvCxnSpPr>
          <p:cNvPr id="26" name="Rechte verbindingslijn met pijl 25"/>
          <p:cNvCxnSpPr/>
          <p:nvPr/>
        </p:nvCxnSpPr>
        <p:spPr bwMode="auto">
          <a:xfrm rot="16200000" flipH="1">
            <a:off x="4267200" y="4076700"/>
            <a:ext cx="1600200" cy="1193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hthoek 28"/>
          <p:cNvSpPr/>
          <p:nvPr/>
        </p:nvSpPr>
        <p:spPr bwMode="auto">
          <a:xfrm>
            <a:off x="0" y="2032000"/>
            <a:ext cx="4826000" cy="4826000"/>
          </a:xfrm>
          <a:prstGeom prst="rect">
            <a:avLst/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hthoek 29"/>
          <p:cNvSpPr/>
          <p:nvPr/>
        </p:nvSpPr>
        <p:spPr bwMode="auto">
          <a:xfrm>
            <a:off x="4927600" y="1270000"/>
            <a:ext cx="3937000" cy="26543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5778500" y="5270500"/>
            <a:ext cx="2762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92D050"/>
                </a:solidFill>
              </a:rPr>
              <a:t>3 482 </a:t>
            </a:r>
            <a:r>
              <a:rPr lang="nl-BE" dirty="0" err="1" smtClean="0">
                <a:solidFill>
                  <a:srgbClr val="92D050"/>
                </a:solidFill>
              </a:rPr>
              <a:t>groups</a:t>
            </a:r>
            <a:r>
              <a:rPr lang="nl-BE" dirty="0" smtClean="0">
                <a:solidFill>
                  <a:srgbClr val="92D050"/>
                </a:solidFill>
              </a:rPr>
              <a:t> are </a:t>
            </a:r>
            <a:r>
              <a:rPr lang="nl-BE" dirty="0" err="1" smtClean="0">
                <a:solidFill>
                  <a:srgbClr val="92D050"/>
                </a:solidFill>
              </a:rPr>
              <a:t>created</a:t>
            </a:r>
            <a:endParaRPr lang="nl-BE" dirty="0" smtClean="0">
              <a:solidFill>
                <a:srgbClr val="92D050"/>
              </a:solidFill>
            </a:endParaRPr>
          </a:p>
          <a:p>
            <a:endParaRPr lang="nl-BE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36691" y="0"/>
            <a:ext cx="8236857" cy="1104219"/>
          </a:xfrm>
        </p:spPr>
        <p:txBody>
          <a:bodyPr/>
          <a:lstStyle/>
          <a:p>
            <a:r>
              <a:rPr lang="nl-BE" sz="4000" b="1" dirty="0" err="1" smtClean="0"/>
              <a:t>Network</a:t>
            </a:r>
            <a:r>
              <a:rPr lang="nl-BE" sz="4000" b="1" dirty="0" smtClean="0"/>
              <a:t> </a:t>
            </a:r>
            <a:r>
              <a:rPr lang="nl-BE" sz="4000" b="1" dirty="0" err="1" smtClean="0"/>
              <a:t>Extension</a:t>
            </a:r>
            <a:r>
              <a:rPr lang="nl-BE" sz="6600" b="1" dirty="0" smtClean="0"/>
              <a:t/>
            </a:r>
            <a:br>
              <a:rPr lang="nl-BE" sz="6600" b="1" dirty="0" smtClean="0"/>
            </a:br>
            <a:r>
              <a:rPr lang="nl-BE" sz="2400" b="1" dirty="0" smtClean="0"/>
              <a:t>Missing links/</a:t>
            </a:r>
            <a:r>
              <a:rPr lang="nl-BE" sz="2400" b="1" dirty="0" err="1" smtClean="0"/>
              <a:t>geometry</a:t>
            </a:r>
            <a:endParaRPr lang="en-US" sz="2400" dirty="0"/>
          </a:p>
        </p:txBody>
      </p:sp>
      <p:grpSp>
        <p:nvGrpSpPr>
          <p:cNvPr id="2" name="Group 12"/>
          <p:cNvGrpSpPr/>
          <p:nvPr/>
        </p:nvGrpSpPr>
        <p:grpSpPr>
          <a:xfrm>
            <a:off x="250135" y="1341438"/>
            <a:ext cx="8456543" cy="4343745"/>
            <a:chOff x="250135" y="1341438"/>
            <a:chExt cx="8574778" cy="4616450"/>
          </a:xfrm>
        </p:grpSpPr>
        <p:pic>
          <p:nvPicPr>
            <p:cNvPr id="93189" name="Picture 5" descr="ScreenShot0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343025"/>
              <a:ext cx="4252913" cy="2455863"/>
            </a:xfrm>
            <a:prstGeom prst="rect">
              <a:avLst/>
            </a:prstGeom>
            <a:noFill/>
          </p:spPr>
        </p:pic>
        <p:pic>
          <p:nvPicPr>
            <p:cNvPr id="93190" name="Picture 6" descr="ScreenShot03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825" y="1341438"/>
              <a:ext cx="4111625" cy="2468562"/>
            </a:xfrm>
            <a:prstGeom prst="rect">
              <a:avLst/>
            </a:prstGeom>
            <a:noFill/>
          </p:spPr>
        </p:pic>
        <p:pic>
          <p:nvPicPr>
            <p:cNvPr id="93195" name="Picture 11" descr="ScreenShotx0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00338" y="3933825"/>
              <a:ext cx="3598862" cy="2011363"/>
            </a:xfrm>
            <a:prstGeom prst="rect">
              <a:avLst/>
            </a:prstGeom>
            <a:noFill/>
          </p:spPr>
        </p:pic>
        <p:pic>
          <p:nvPicPr>
            <p:cNvPr id="93196" name="Picture 12" descr="ScreenShotx00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50013" y="3924300"/>
              <a:ext cx="2195512" cy="2033588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0135" y="3935895"/>
              <a:ext cx="2310697" cy="201730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sp>
        <p:nvSpPr>
          <p:cNvPr id="93191" name="AutoShape 7"/>
          <p:cNvSpPr>
            <a:spLocks noChangeArrowheads="1"/>
          </p:cNvSpPr>
          <p:nvPr/>
        </p:nvSpPr>
        <p:spPr bwMode="auto">
          <a:xfrm rot="16200000">
            <a:off x="4332943" y="2585244"/>
            <a:ext cx="131763" cy="377825"/>
          </a:xfrm>
          <a:prstGeom prst="downArrow">
            <a:avLst>
              <a:gd name="adj1" fmla="val 50000"/>
              <a:gd name="adj2" fmla="val 716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nl-BE" sz="4000" b="1" dirty="0" err="1" smtClean="0"/>
              <a:t>Network</a:t>
            </a:r>
            <a:r>
              <a:rPr lang="nl-BE" sz="4000" b="1" dirty="0" smtClean="0"/>
              <a:t> </a:t>
            </a:r>
            <a:r>
              <a:rPr lang="nl-BE" sz="4000" b="1" dirty="0" err="1" smtClean="0"/>
              <a:t>Extension</a:t>
            </a:r>
            <a:r>
              <a:rPr lang="nl-BE" sz="3600" b="1" dirty="0"/>
              <a:t/>
            </a:r>
            <a:br>
              <a:rPr lang="nl-BE" sz="3600" b="1" dirty="0"/>
            </a:br>
            <a:r>
              <a:rPr lang="nl-BE" sz="2000" b="1" dirty="0"/>
              <a:t>E</a:t>
            </a:r>
            <a:r>
              <a:rPr lang="nl-BE" sz="2000" b="1" dirty="0" smtClean="0"/>
              <a:t>.g</a:t>
            </a:r>
            <a:r>
              <a:rPr lang="nl-BE" sz="2000" b="1" dirty="0"/>
              <a:t>. </a:t>
            </a:r>
            <a:r>
              <a:rPr lang="nl-BE" sz="2000" b="1" dirty="0" smtClean="0"/>
              <a:t>de Utrechtse </a:t>
            </a:r>
            <a:r>
              <a:rPr lang="nl-BE" sz="2000" b="1" dirty="0"/>
              <a:t>h</a:t>
            </a:r>
            <a:r>
              <a:rPr lang="nl-BE" sz="2000" b="1" dirty="0" smtClean="0"/>
              <a:t>euvelrug</a:t>
            </a:r>
            <a:endParaRPr lang="nl-NL" sz="3600" dirty="0"/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249" y="1427164"/>
            <a:ext cx="7070951" cy="43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7" name="Picture 5" descr="Tracks_Digitalisation_ZuidRotterd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216026"/>
            <a:ext cx="7430328" cy="4583103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9943" y="0"/>
            <a:ext cx="8236857" cy="1104219"/>
          </a:xfrm>
        </p:spPr>
        <p:txBody>
          <a:bodyPr/>
          <a:lstStyle/>
          <a:p>
            <a:r>
              <a:rPr lang="nl-BE" sz="4000" b="1" dirty="0" err="1" smtClean="0"/>
              <a:t>Network</a:t>
            </a:r>
            <a:r>
              <a:rPr lang="nl-BE" sz="4000" b="1" dirty="0" smtClean="0"/>
              <a:t> </a:t>
            </a:r>
            <a:r>
              <a:rPr lang="nl-BE" sz="4000" b="1" dirty="0" err="1" smtClean="0"/>
              <a:t>Extension</a:t>
            </a:r>
            <a:r>
              <a:rPr lang="nl-BE" b="1" dirty="0" smtClean="0"/>
              <a:t/>
            </a:r>
            <a:br>
              <a:rPr lang="nl-BE" b="1" dirty="0" smtClean="0"/>
            </a:br>
            <a:r>
              <a:rPr lang="nl-BE" sz="2400" b="1" dirty="0" smtClean="0"/>
              <a:t>e.g</a:t>
            </a:r>
            <a:r>
              <a:rPr lang="nl-BE" sz="2400" b="1" dirty="0"/>
              <a:t>. </a:t>
            </a:r>
            <a:r>
              <a:rPr lang="nl-BE" sz="2400" b="1" dirty="0" smtClean="0"/>
              <a:t>Nederland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738" y="1295400"/>
            <a:ext cx="523722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9943" y="0"/>
            <a:ext cx="8236857" cy="1104219"/>
          </a:xfrm>
        </p:spPr>
        <p:txBody>
          <a:bodyPr/>
          <a:lstStyle/>
          <a:p>
            <a:r>
              <a:rPr lang="nl-BE" sz="4000" b="1" dirty="0" smtClean="0"/>
              <a:t>POI sets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2" name="Picture 2"/>
          <p:cNvPicPr>
            <a:picLocks noChangeAspect="1" noChangeArrowheads="1"/>
          </p:cNvPicPr>
          <p:nvPr/>
        </p:nvPicPr>
        <p:blipFill>
          <a:blip r:embed="rId3" cstate="print"/>
          <a:srcRect t="13428"/>
          <a:stretch>
            <a:fillRect/>
          </a:stretch>
        </p:blipFill>
        <p:spPr bwMode="auto">
          <a:xfrm>
            <a:off x="3541713" y="1497013"/>
            <a:ext cx="1743075" cy="1138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15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1713" y="3065463"/>
            <a:ext cx="1822450" cy="173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15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8225" y="5308600"/>
            <a:ext cx="1860550" cy="117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91525" name="Rectangle 5"/>
          <p:cNvSpPr>
            <a:spLocks noChangeArrowheads="1"/>
          </p:cNvSpPr>
          <p:nvPr/>
        </p:nvSpPr>
        <p:spPr bwMode="auto">
          <a:xfrm>
            <a:off x="3192463" y="1031875"/>
            <a:ext cx="2540000" cy="5514975"/>
          </a:xfrm>
          <a:prstGeom prst="rect">
            <a:avLst/>
          </a:prstGeom>
          <a:noFill/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26" name="Line 6"/>
          <p:cNvSpPr>
            <a:spLocks noChangeShapeType="1"/>
          </p:cNvSpPr>
          <p:nvPr/>
        </p:nvSpPr>
        <p:spPr bwMode="auto">
          <a:xfrm>
            <a:off x="3192463" y="2686050"/>
            <a:ext cx="2570162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527" name="Line 7"/>
          <p:cNvSpPr>
            <a:spLocks noChangeShapeType="1"/>
          </p:cNvSpPr>
          <p:nvPr/>
        </p:nvSpPr>
        <p:spPr bwMode="auto">
          <a:xfrm>
            <a:off x="3205163" y="4978400"/>
            <a:ext cx="24955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528" name="Rectangle 8"/>
          <p:cNvSpPr>
            <a:spLocks noChangeArrowheads="1"/>
          </p:cNvSpPr>
          <p:nvPr/>
        </p:nvSpPr>
        <p:spPr bwMode="auto">
          <a:xfrm>
            <a:off x="3821113" y="1158875"/>
            <a:ext cx="13017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l-BE" sz="1200" b="1"/>
              <a:t>VIEWER</a:t>
            </a:r>
            <a:endParaRPr lang="nl-NL" sz="1200" b="1"/>
          </a:p>
        </p:txBody>
      </p:sp>
      <p:sp>
        <p:nvSpPr>
          <p:cNvPr id="491529" name="Rectangle 9"/>
          <p:cNvSpPr>
            <a:spLocks noChangeArrowheads="1"/>
          </p:cNvSpPr>
          <p:nvPr/>
        </p:nvSpPr>
        <p:spPr bwMode="auto">
          <a:xfrm>
            <a:off x="3933825" y="2770188"/>
            <a:ext cx="9191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1200" b="1"/>
              <a:t>PLANNER</a:t>
            </a:r>
            <a:endParaRPr lang="nl-NL" sz="1200" b="1"/>
          </a:p>
        </p:txBody>
      </p:sp>
      <p:sp>
        <p:nvSpPr>
          <p:cNvPr id="491530" name="Rectangle 10"/>
          <p:cNvSpPr>
            <a:spLocks noChangeArrowheads="1"/>
          </p:cNvSpPr>
          <p:nvPr/>
        </p:nvSpPr>
        <p:spPr bwMode="auto">
          <a:xfrm>
            <a:off x="3952875" y="5033963"/>
            <a:ext cx="10636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1200" b="1"/>
              <a:t>PUBLISHER</a:t>
            </a:r>
            <a:endParaRPr lang="nl-NL" sz="1200" b="1"/>
          </a:p>
        </p:txBody>
      </p:sp>
      <p:sp>
        <p:nvSpPr>
          <p:cNvPr id="491531" name="Rectangle 11"/>
          <p:cNvSpPr>
            <a:spLocks noChangeArrowheads="1"/>
          </p:cNvSpPr>
          <p:nvPr/>
        </p:nvSpPr>
        <p:spPr bwMode="auto">
          <a:xfrm>
            <a:off x="301625" y="1028700"/>
            <a:ext cx="2540000" cy="5514975"/>
          </a:xfrm>
          <a:prstGeom prst="rect">
            <a:avLst/>
          </a:prstGeom>
          <a:noFill/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32" name="Text Box 12"/>
          <p:cNvSpPr txBox="1">
            <a:spLocks noChangeArrowheads="1"/>
          </p:cNvSpPr>
          <p:nvPr/>
        </p:nvSpPr>
        <p:spPr bwMode="auto">
          <a:xfrm>
            <a:off x="885825" y="1239838"/>
            <a:ext cx="120808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1200" b="1"/>
              <a:t>PRODUCTION</a:t>
            </a:r>
            <a:endParaRPr lang="nl-NL" sz="1200" b="1"/>
          </a:p>
        </p:txBody>
      </p:sp>
      <p:sp>
        <p:nvSpPr>
          <p:cNvPr id="491533" name="Text Box 13"/>
          <p:cNvSpPr txBox="1">
            <a:spLocks noChangeArrowheads="1"/>
          </p:cNvSpPr>
          <p:nvPr/>
        </p:nvSpPr>
        <p:spPr bwMode="auto">
          <a:xfrm>
            <a:off x="319088" y="3417888"/>
            <a:ext cx="22637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BE" sz="1200" b="1"/>
              <a:t>HOSTING</a:t>
            </a:r>
          </a:p>
        </p:txBody>
      </p:sp>
      <p:sp>
        <p:nvSpPr>
          <p:cNvPr id="491534" name="Rectangle 14"/>
          <p:cNvSpPr>
            <a:spLocks noChangeArrowheads="1"/>
          </p:cNvSpPr>
          <p:nvPr/>
        </p:nvSpPr>
        <p:spPr bwMode="auto">
          <a:xfrm>
            <a:off x="5932488" y="1054101"/>
            <a:ext cx="2540000" cy="4775200"/>
          </a:xfrm>
          <a:prstGeom prst="rect">
            <a:avLst/>
          </a:prstGeom>
          <a:noFill/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91538" name="Picture 18" descr="MyFirstWalk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438" y="1663700"/>
            <a:ext cx="1701800" cy="1265238"/>
          </a:xfrm>
          <a:prstGeom prst="rect">
            <a:avLst/>
          </a:prstGeom>
          <a:noFill/>
        </p:spPr>
      </p:pic>
      <p:pic>
        <p:nvPicPr>
          <p:cNvPr id="491539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4513" y="2724150"/>
            <a:ext cx="688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0" name="Picture 20" descr="06_FRA_LesArcs_WALTER_BI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113" y="2270125"/>
            <a:ext cx="415925" cy="485775"/>
          </a:xfrm>
          <a:prstGeom prst="rect">
            <a:avLst/>
          </a:prstGeom>
          <a:noFill/>
        </p:spPr>
      </p:pic>
      <p:pic>
        <p:nvPicPr>
          <p:cNvPr id="491541" name="Picture 21" descr="09_FRA_LesArcs_MIERTJE_Friet"/>
          <p:cNvPicPr>
            <a:picLocks noChangeAspect="1" noChangeArrowheads="1"/>
          </p:cNvPicPr>
          <p:nvPr/>
        </p:nvPicPr>
        <p:blipFill>
          <a:blip r:embed="rId9" cstate="print"/>
          <a:srcRect l="22359" t="20326" r="27364"/>
          <a:stretch>
            <a:fillRect/>
          </a:stretch>
        </p:blipFill>
        <p:spPr bwMode="auto">
          <a:xfrm>
            <a:off x="1963738" y="1730375"/>
            <a:ext cx="417512" cy="433388"/>
          </a:xfrm>
          <a:prstGeom prst="rect">
            <a:avLst/>
          </a:prstGeom>
          <a:noFill/>
        </p:spPr>
      </p:pic>
      <p:pic>
        <p:nvPicPr>
          <p:cNvPr id="491542" name="Picture 2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1213" y="3792538"/>
            <a:ext cx="1571625" cy="960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91543" name="Text Box 23"/>
          <p:cNvSpPr txBox="1">
            <a:spLocks noChangeArrowheads="1"/>
          </p:cNvSpPr>
          <p:nvPr/>
        </p:nvSpPr>
        <p:spPr bwMode="auto">
          <a:xfrm>
            <a:off x="433388" y="4983163"/>
            <a:ext cx="22637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BE" sz="1200" b="1"/>
              <a:t>FORMAT CONVERSIONS</a:t>
            </a:r>
            <a:endParaRPr lang="nl-NL" sz="1200" b="1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69938" y="5435600"/>
            <a:ext cx="1493837" cy="877888"/>
            <a:chOff x="3330" y="3291"/>
            <a:chExt cx="1422" cy="836"/>
          </a:xfrm>
        </p:grpSpPr>
        <p:pic>
          <p:nvPicPr>
            <p:cNvPr id="491545" name="Picture 2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47" y="3342"/>
              <a:ext cx="32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1546" name="Picture 2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87" y="3291"/>
              <a:ext cx="46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1547" name="Picture 2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30" y="3361"/>
              <a:ext cx="37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48" name="Picture 2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105" y="3843"/>
              <a:ext cx="421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1549" name="Picture 29" descr="PersNav2-TomTom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621" y="3817"/>
              <a:ext cx="38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50" name="AutoShape 30"/>
          <p:cNvSpPr>
            <a:spLocks noChangeArrowheads="1"/>
          </p:cNvSpPr>
          <p:nvPr/>
        </p:nvSpPr>
        <p:spPr bwMode="auto">
          <a:xfrm>
            <a:off x="2713038" y="3498850"/>
            <a:ext cx="609600" cy="493713"/>
          </a:xfrm>
          <a:prstGeom prst="leftRightArrow">
            <a:avLst>
              <a:gd name="adj1" fmla="val 50000"/>
              <a:gd name="adj2" fmla="val 24695"/>
            </a:avLst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51" name="Text Box 31"/>
          <p:cNvSpPr txBox="1">
            <a:spLocks noChangeArrowheads="1"/>
          </p:cNvSpPr>
          <p:nvPr/>
        </p:nvSpPr>
        <p:spPr bwMode="auto">
          <a:xfrm>
            <a:off x="6335713" y="4011613"/>
            <a:ext cx="17145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1200" b="1"/>
              <a:t>BUNDLE PRODUCTS</a:t>
            </a:r>
            <a:endParaRPr lang="nl-NL" sz="1200" b="1"/>
          </a:p>
        </p:txBody>
      </p:sp>
      <p:sp>
        <p:nvSpPr>
          <p:cNvPr id="491552" name="Text Box 32"/>
          <p:cNvSpPr txBox="1">
            <a:spLocks noChangeArrowheads="1"/>
          </p:cNvSpPr>
          <p:nvPr/>
        </p:nvSpPr>
        <p:spPr bwMode="auto">
          <a:xfrm>
            <a:off x="6289675" y="1235075"/>
            <a:ext cx="178276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1200" b="1"/>
              <a:t>B2C WEB PRODUCTS</a:t>
            </a:r>
            <a:endParaRPr lang="nl-NL" sz="1200" b="1"/>
          </a:p>
        </p:txBody>
      </p:sp>
      <p:sp>
        <p:nvSpPr>
          <p:cNvPr id="491553" name="Text Box 33"/>
          <p:cNvSpPr txBox="1">
            <a:spLocks noChangeArrowheads="1"/>
          </p:cNvSpPr>
          <p:nvPr/>
        </p:nvSpPr>
        <p:spPr bwMode="auto">
          <a:xfrm>
            <a:off x="1055688" y="744538"/>
            <a:ext cx="9540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1200" b="1"/>
              <a:t>SERVICES</a:t>
            </a:r>
            <a:endParaRPr lang="nl-NL" sz="1200" b="1"/>
          </a:p>
        </p:txBody>
      </p:sp>
      <p:sp>
        <p:nvSpPr>
          <p:cNvPr id="491554" name="Text Box 34"/>
          <p:cNvSpPr txBox="1">
            <a:spLocks noChangeArrowheads="1"/>
          </p:cNvSpPr>
          <p:nvPr/>
        </p:nvSpPr>
        <p:spPr bwMode="auto">
          <a:xfrm>
            <a:off x="3851275" y="742950"/>
            <a:ext cx="8794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1200" b="1"/>
              <a:t>WEBSITE</a:t>
            </a:r>
            <a:endParaRPr lang="nl-NL" sz="1200" b="1"/>
          </a:p>
        </p:txBody>
      </p:sp>
      <p:sp>
        <p:nvSpPr>
          <p:cNvPr id="491555" name="Text Box 35"/>
          <p:cNvSpPr txBox="1">
            <a:spLocks noChangeArrowheads="1"/>
          </p:cNvSpPr>
          <p:nvPr/>
        </p:nvSpPr>
        <p:spPr bwMode="auto">
          <a:xfrm>
            <a:off x="6532563" y="741363"/>
            <a:ext cx="10382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1200" b="1"/>
              <a:t>PRODUCTS</a:t>
            </a:r>
            <a:endParaRPr lang="nl-NL" sz="1200" b="1"/>
          </a:p>
        </p:txBody>
      </p:sp>
      <p:pic>
        <p:nvPicPr>
          <p:cNvPr id="491557" name="Picture 3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280150" y="4397375"/>
            <a:ext cx="954088" cy="1055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1558" name="Picture 38"/>
          <p:cNvPicPr>
            <a:picLocks noChangeAspect="1" noChangeArrowheads="1"/>
          </p:cNvPicPr>
          <p:nvPr/>
        </p:nvPicPr>
        <p:blipFill>
          <a:blip r:embed="rId17"/>
          <a:srcRect b="32343"/>
          <a:stretch>
            <a:fillRect/>
          </a:stretch>
        </p:blipFill>
        <p:spPr bwMode="auto">
          <a:xfrm>
            <a:off x="6413500" y="16446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9" name="AutoShape 39"/>
          <p:cNvSpPr>
            <a:spLocks noChangeArrowheads="1"/>
          </p:cNvSpPr>
          <p:nvPr/>
        </p:nvSpPr>
        <p:spPr bwMode="auto">
          <a:xfrm>
            <a:off x="5527675" y="3540125"/>
            <a:ext cx="609600" cy="493713"/>
          </a:xfrm>
          <a:prstGeom prst="leftRightArrow">
            <a:avLst>
              <a:gd name="adj1" fmla="val 50000"/>
              <a:gd name="adj2" fmla="val 24695"/>
            </a:avLst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91560" name="Picture 4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313613" y="4484688"/>
            <a:ext cx="9048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1" name="Picture 4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261100" y="2327275"/>
            <a:ext cx="1905000" cy="1419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1" name="Rectangle 2"/>
          <p:cNvSpPr>
            <a:spLocks noGrp="1" noChangeArrowheads="1"/>
          </p:cNvSpPr>
          <p:nvPr>
            <p:ph type="title"/>
          </p:nvPr>
        </p:nvSpPr>
        <p:spPr>
          <a:xfrm>
            <a:off x="259443" y="0"/>
            <a:ext cx="8236857" cy="1104219"/>
          </a:xfrm>
        </p:spPr>
        <p:txBody>
          <a:bodyPr/>
          <a:lstStyle/>
          <a:p>
            <a:r>
              <a:rPr lang="nl-BE" sz="4000" b="1" dirty="0" err="1" smtClean="0"/>
              <a:t>Technical</a:t>
            </a:r>
            <a:r>
              <a:rPr lang="nl-BE" sz="4000" b="1" dirty="0" smtClean="0"/>
              <a:t> </a:t>
            </a:r>
            <a:r>
              <a:rPr lang="nl-BE" sz="4000" b="1" dirty="0" err="1" smtClean="0"/>
              <a:t>structure</a:t>
            </a:r>
            <a:r>
              <a:rPr lang="nl-BE" dirty="0"/>
              <a:t/>
            </a:r>
            <a:br>
              <a:rPr lang="nl-BE" dirty="0"/>
            </a:br>
            <a:endParaRPr lang="nl-B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1" grpId="0" animBg="1"/>
      <p:bldP spid="491532" grpId="0"/>
      <p:bldP spid="491533" grpId="0"/>
      <p:bldP spid="491534" grpId="0" animBg="1"/>
      <p:bldP spid="491543" grpId="0"/>
      <p:bldP spid="491550" grpId="0" animBg="1"/>
      <p:bldP spid="491551" grpId="0"/>
      <p:bldP spid="491552" grpId="0"/>
      <p:bldP spid="491553" grpId="0"/>
      <p:bldP spid="491555" grpId="0"/>
      <p:bldP spid="4915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strength</a:t>
            </a:r>
            <a:r>
              <a:rPr lang="nl-BE" dirty="0" smtClean="0"/>
              <a:t> of the </a:t>
            </a:r>
            <a:r>
              <a:rPr lang="nl-BE" dirty="0" err="1" smtClean="0"/>
              <a:t>community</a:t>
            </a:r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726" y="1730364"/>
            <a:ext cx="5463298" cy="73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2676" y="3159124"/>
            <a:ext cx="2462016" cy="330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nl-BE" dirty="0" err="1" smtClean="0"/>
              <a:t>Linking</a:t>
            </a:r>
            <a:r>
              <a:rPr lang="nl-BE" dirty="0" smtClean="0"/>
              <a:t> </a:t>
            </a:r>
            <a:r>
              <a:rPr lang="nl-BE" dirty="0" err="1" smtClean="0"/>
              <a:t>information</a:t>
            </a:r>
            <a:r>
              <a:rPr lang="nl-BE" dirty="0" smtClean="0"/>
              <a:t> &amp; </a:t>
            </a:r>
            <a:r>
              <a:rPr lang="nl-BE" dirty="0" err="1" smtClean="0"/>
              <a:t>people</a:t>
            </a:r>
            <a:endParaRPr lang="nl-BE" dirty="0"/>
          </a:p>
        </p:txBody>
      </p:sp>
      <p:grpSp>
        <p:nvGrpSpPr>
          <p:cNvPr id="3" name="Groep 44"/>
          <p:cNvGrpSpPr/>
          <p:nvPr/>
        </p:nvGrpSpPr>
        <p:grpSpPr>
          <a:xfrm>
            <a:off x="1000100" y="1782675"/>
            <a:ext cx="6713256" cy="4634138"/>
            <a:chOff x="1000100" y="1782675"/>
            <a:chExt cx="6713256" cy="4634138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0100" y="2714620"/>
              <a:ext cx="6237287" cy="37021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isometricOffAxis2Top"/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0471" y="1869759"/>
              <a:ext cx="1619250" cy="216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OffAxis2Top"/>
              <a:lightRig rig="threePt" dir="t"/>
            </a:scene3d>
          </p:spPr>
        </p:pic>
        <p:pic>
          <p:nvPicPr>
            <p:cNvPr id="37" name="Picture 7" descr="02038b2fb32afeaced0cdedb6c33042f_4c46748731793135e68696ba979dfe148bb4ad0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55822" y="2650357"/>
              <a:ext cx="1757534" cy="2343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OffAxis2Top"/>
              <a:lightRig rig="threePt" dir="t"/>
            </a:scene3d>
          </p:spPr>
        </p:pic>
        <p:pic>
          <p:nvPicPr>
            <p:cNvPr id="38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4406" y="1782675"/>
              <a:ext cx="1498600" cy="194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OffAxis2Top"/>
              <a:lightRig rig="threePt" dir="t"/>
            </a:scene3d>
          </p:spPr>
        </p:pic>
        <p:sp>
          <p:nvSpPr>
            <p:cNvPr id="39" name="Oval 7"/>
            <p:cNvSpPr/>
            <p:nvPr/>
          </p:nvSpPr>
          <p:spPr bwMode="auto">
            <a:xfrm>
              <a:off x="2186415" y="3267668"/>
              <a:ext cx="188686" cy="18868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8"/>
            <p:cNvSpPr/>
            <p:nvPr/>
          </p:nvSpPr>
          <p:spPr bwMode="auto">
            <a:xfrm>
              <a:off x="4167616" y="2781440"/>
              <a:ext cx="188686" cy="18868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9"/>
            <p:cNvSpPr/>
            <p:nvPr/>
          </p:nvSpPr>
          <p:spPr bwMode="auto">
            <a:xfrm>
              <a:off x="5517443" y="3899040"/>
              <a:ext cx="188686" cy="18868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2" name="Straight Connector 20"/>
            <p:cNvCxnSpPr>
              <a:stCxn id="39" idx="4"/>
            </p:cNvCxnSpPr>
            <p:nvPr/>
          </p:nvCxnSpPr>
          <p:spPr bwMode="auto">
            <a:xfrm rot="5400000">
              <a:off x="1925385" y="3789955"/>
              <a:ext cx="688974" cy="217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3" name="Straight Connector 22"/>
            <p:cNvCxnSpPr/>
            <p:nvPr/>
          </p:nvCxnSpPr>
          <p:spPr bwMode="auto">
            <a:xfrm rot="16200000" flipH="1">
              <a:off x="3708410" y="3533725"/>
              <a:ext cx="1130262" cy="58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4" name="Straight Connector 24"/>
            <p:cNvCxnSpPr>
              <a:stCxn id="41" idx="4"/>
            </p:cNvCxnSpPr>
            <p:nvPr/>
          </p:nvCxnSpPr>
          <p:spPr bwMode="auto">
            <a:xfrm rot="5400000">
              <a:off x="5256414" y="4443098"/>
              <a:ext cx="710744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857232"/>
            <a:ext cx="609600" cy="60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2" name="Groep 4"/>
          <p:cNvGrpSpPr/>
          <p:nvPr/>
        </p:nvGrpSpPr>
        <p:grpSpPr>
          <a:xfrm>
            <a:off x="1000100" y="1782675"/>
            <a:ext cx="6713256" cy="4634138"/>
            <a:chOff x="1000100" y="1782675"/>
            <a:chExt cx="6713256" cy="463413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0100" y="2714620"/>
              <a:ext cx="6237287" cy="37021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isometricOffAxis2Top"/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0471" y="1869759"/>
              <a:ext cx="1619250" cy="216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OffAxis2Top"/>
              <a:lightRig rig="threePt" dir="t"/>
            </a:scene3d>
          </p:spPr>
        </p:pic>
        <p:pic>
          <p:nvPicPr>
            <p:cNvPr id="8" name="Picture 7" descr="02038b2fb32afeaced0cdedb6c33042f_4c46748731793135e68696ba979dfe148bb4ad0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55822" y="2650357"/>
              <a:ext cx="1757534" cy="2343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OffAxis2Top"/>
              <a:lightRig rig="threePt" dir="t"/>
            </a:scene3d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04406" y="1782675"/>
              <a:ext cx="1498600" cy="194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OffAxis2Top"/>
              <a:lightRig rig="threePt" dir="t"/>
            </a:scene3d>
          </p:spPr>
        </p:pic>
        <p:sp>
          <p:nvSpPr>
            <p:cNvPr id="10" name="Oval 7"/>
            <p:cNvSpPr/>
            <p:nvPr/>
          </p:nvSpPr>
          <p:spPr bwMode="auto">
            <a:xfrm>
              <a:off x="2186415" y="3267668"/>
              <a:ext cx="188686" cy="18868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8"/>
            <p:cNvSpPr/>
            <p:nvPr/>
          </p:nvSpPr>
          <p:spPr bwMode="auto">
            <a:xfrm>
              <a:off x="4167616" y="2781440"/>
              <a:ext cx="188686" cy="18868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9"/>
            <p:cNvSpPr/>
            <p:nvPr/>
          </p:nvSpPr>
          <p:spPr bwMode="auto">
            <a:xfrm>
              <a:off x="5517443" y="3899040"/>
              <a:ext cx="188686" cy="18868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Connector 20"/>
            <p:cNvCxnSpPr>
              <a:stCxn id="10" idx="4"/>
            </p:cNvCxnSpPr>
            <p:nvPr/>
          </p:nvCxnSpPr>
          <p:spPr bwMode="auto">
            <a:xfrm rot="5400000">
              <a:off x="1925385" y="3789955"/>
              <a:ext cx="688974" cy="217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Connector 22"/>
            <p:cNvCxnSpPr/>
            <p:nvPr/>
          </p:nvCxnSpPr>
          <p:spPr bwMode="auto">
            <a:xfrm rot="16200000" flipH="1">
              <a:off x="3708410" y="3533725"/>
              <a:ext cx="1130262" cy="58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5" name="Straight Connector 24"/>
            <p:cNvCxnSpPr>
              <a:stCxn id="12" idx="4"/>
            </p:cNvCxnSpPr>
            <p:nvPr/>
          </p:nvCxnSpPr>
          <p:spPr bwMode="auto">
            <a:xfrm rot="5400000">
              <a:off x="5256414" y="4443098"/>
              <a:ext cx="710744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857232"/>
            <a:ext cx="609600" cy="60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857232"/>
            <a:ext cx="609600" cy="60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6" y="857232"/>
            <a:ext cx="609600" cy="60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9322" y="857232"/>
            <a:ext cx="609600" cy="60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23" name="Gebogen verbindingslijn 22"/>
          <p:cNvCxnSpPr>
            <a:stCxn id="29698" idx="2"/>
          </p:cNvCxnSpPr>
          <p:nvPr/>
        </p:nvCxnSpPr>
        <p:spPr>
          <a:xfrm rot="5400000">
            <a:off x="1707333" y="1831169"/>
            <a:ext cx="1319226" cy="59055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bogen verbindingslijn 24"/>
          <p:cNvCxnSpPr>
            <a:stCxn id="29700" idx="2"/>
          </p:cNvCxnSpPr>
          <p:nvPr/>
        </p:nvCxnSpPr>
        <p:spPr>
          <a:xfrm rot="5400000">
            <a:off x="1850209" y="2759863"/>
            <a:ext cx="2890862" cy="3048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bogen verbindingslijn 26"/>
          <p:cNvCxnSpPr>
            <a:stCxn id="29701" idx="2"/>
          </p:cNvCxnSpPr>
          <p:nvPr/>
        </p:nvCxnSpPr>
        <p:spPr>
          <a:xfrm rot="16200000" flipH="1">
            <a:off x="4279101" y="1635903"/>
            <a:ext cx="1176350" cy="83820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bogen verbindingslijn 28"/>
          <p:cNvCxnSpPr>
            <a:stCxn id="29703" idx="2"/>
          </p:cNvCxnSpPr>
          <p:nvPr/>
        </p:nvCxnSpPr>
        <p:spPr>
          <a:xfrm rot="16200000" flipH="1">
            <a:off x="5493547" y="2207407"/>
            <a:ext cx="2105044" cy="6238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bogen verbindingslijn 32"/>
          <p:cNvCxnSpPr>
            <a:stCxn id="29702" idx="2"/>
            <a:endCxn id="12" idx="0"/>
          </p:cNvCxnSpPr>
          <p:nvPr/>
        </p:nvCxnSpPr>
        <p:spPr>
          <a:xfrm rot="16200000" flipH="1">
            <a:off x="4278222" y="2565476"/>
            <a:ext cx="2432208" cy="234920"/>
          </a:xfrm>
          <a:prstGeom prst="bentConnector3">
            <a:avLst>
              <a:gd name="adj1" fmla="val 307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t="50782"/>
          <a:stretch>
            <a:fillRect/>
          </a:stretch>
        </p:blipFill>
        <p:spPr bwMode="auto">
          <a:xfrm>
            <a:off x="1285852" y="714356"/>
            <a:ext cx="2152650" cy="90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714356"/>
            <a:ext cx="224269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/>
          <a:srcRect b="49218"/>
          <a:stretch>
            <a:fillRect/>
          </a:stretch>
        </p:blipFill>
        <p:spPr bwMode="auto">
          <a:xfrm>
            <a:off x="3357554" y="714356"/>
            <a:ext cx="21526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714620"/>
            <a:ext cx="6237287" cy="3702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Top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0471" y="1869759"/>
            <a:ext cx="16192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pic>
        <p:nvPicPr>
          <p:cNvPr id="17" name="Picture 7" descr="02038b2fb32afeaced0cdedb6c33042f_4c46748731793135e68696ba979dfe148bb4ad0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5822" y="2650357"/>
            <a:ext cx="1757534" cy="234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04406" y="1782675"/>
            <a:ext cx="14986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sp>
        <p:nvSpPr>
          <p:cNvPr id="19" name="Oval 7"/>
          <p:cNvSpPr/>
          <p:nvPr/>
        </p:nvSpPr>
        <p:spPr bwMode="auto">
          <a:xfrm>
            <a:off x="2186415" y="3267668"/>
            <a:ext cx="188686" cy="18868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8"/>
          <p:cNvSpPr/>
          <p:nvPr/>
        </p:nvSpPr>
        <p:spPr bwMode="auto">
          <a:xfrm>
            <a:off x="4167616" y="2781440"/>
            <a:ext cx="188686" cy="18868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9"/>
          <p:cNvSpPr/>
          <p:nvPr/>
        </p:nvSpPr>
        <p:spPr bwMode="auto">
          <a:xfrm>
            <a:off x="5517443" y="3899040"/>
            <a:ext cx="188686" cy="18868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0"/>
          <p:cNvCxnSpPr>
            <a:stCxn id="19" idx="4"/>
          </p:cNvCxnSpPr>
          <p:nvPr/>
        </p:nvCxnSpPr>
        <p:spPr bwMode="auto">
          <a:xfrm rot="5400000">
            <a:off x="1925385" y="3789955"/>
            <a:ext cx="688974" cy="217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6200000" flipH="1">
            <a:off x="3708410" y="3533725"/>
            <a:ext cx="1130262" cy="58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4"/>
          <p:cNvCxnSpPr>
            <a:stCxn id="21" idx="4"/>
          </p:cNvCxnSpPr>
          <p:nvPr/>
        </p:nvCxnSpPr>
        <p:spPr bwMode="auto">
          <a:xfrm rot="5400000">
            <a:off x="5256414" y="4443098"/>
            <a:ext cx="71074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Gebogen verbindingslijn 26"/>
          <p:cNvCxnSpPr>
            <a:stCxn id="4" idx="2"/>
          </p:cNvCxnSpPr>
          <p:nvPr/>
        </p:nvCxnSpPr>
        <p:spPr>
          <a:xfrm rot="16200000" flipH="1">
            <a:off x="1381092" y="2595546"/>
            <a:ext cx="2600356" cy="638187"/>
          </a:xfrm>
          <a:prstGeom prst="bentConnector3">
            <a:avLst>
              <a:gd name="adj1" fmla="val 265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bogen verbindingslijn 29"/>
          <p:cNvCxnSpPr>
            <a:stCxn id="20" idx="7"/>
            <a:endCxn id="5" idx="2"/>
          </p:cNvCxnSpPr>
          <p:nvPr/>
        </p:nvCxnSpPr>
        <p:spPr>
          <a:xfrm rot="5400000" flipH="1" flipV="1">
            <a:off x="4856626" y="1115094"/>
            <a:ext cx="1166022" cy="2221935"/>
          </a:xfrm>
          <a:prstGeom prst="bentConnector3">
            <a:avLst>
              <a:gd name="adj1" fmla="val 677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bogen verbindingslijn 32"/>
          <p:cNvCxnSpPr>
            <a:stCxn id="21" idx="0"/>
          </p:cNvCxnSpPr>
          <p:nvPr/>
        </p:nvCxnSpPr>
        <p:spPr>
          <a:xfrm rot="5400000" flipH="1" flipV="1">
            <a:off x="5285501" y="1969337"/>
            <a:ext cx="2255989" cy="1603419"/>
          </a:xfrm>
          <a:prstGeom prst="bentConnector3">
            <a:avLst>
              <a:gd name="adj1" fmla="val 302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routeyou.com/images/groups/0fd68dab13e75acdf75825386ba800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857232"/>
            <a:ext cx="1571604" cy="1178704"/>
          </a:xfrm>
          <a:prstGeom prst="rect">
            <a:avLst/>
          </a:prstGeom>
          <a:noFill/>
        </p:spPr>
      </p:pic>
      <p:pic>
        <p:nvPicPr>
          <p:cNvPr id="5" name="Picture 16" descr="http://www.expert-in-actie.nl/Bedrijfsuitj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857232"/>
            <a:ext cx="1523996" cy="1142997"/>
          </a:xfrm>
          <a:prstGeom prst="rect">
            <a:avLst/>
          </a:prstGeom>
          <a:noFill/>
        </p:spPr>
      </p:pic>
      <p:pic>
        <p:nvPicPr>
          <p:cNvPr id="6" name="Picture 18" descr="http://www.editiepajot.com/big_pictures/0002/3656/Afbeelding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785794"/>
            <a:ext cx="1571604" cy="1184237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 t="50782"/>
          <a:stretch>
            <a:fillRect/>
          </a:stretch>
        </p:blipFill>
        <p:spPr bwMode="auto">
          <a:xfrm>
            <a:off x="1071538" y="3071810"/>
            <a:ext cx="2152650" cy="90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071810"/>
            <a:ext cx="224269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 b="49218"/>
          <a:stretch>
            <a:fillRect/>
          </a:stretch>
        </p:blipFill>
        <p:spPr bwMode="auto">
          <a:xfrm>
            <a:off x="3143240" y="3071810"/>
            <a:ext cx="21526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ep 9"/>
          <p:cNvGrpSpPr/>
          <p:nvPr/>
        </p:nvGrpSpPr>
        <p:grpSpPr>
          <a:xfrm>
            <a:off x="2428860" y="4572008"/>
            <a:ext cx="3000396" cy="2071163"/>
            <a:chOff x="1000100" y="1782675"/>
            <a:chExt cx="6713256" cy="4634138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00100" y="2714620"/>
              <a:ext cx="6237287" cy="37021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isometricOffAxis2Top"/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50471" y="1869759"/>
              <a:ext cx="1619250" cy="216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OffAxis2Top"/>
              <a:lightRig rig="threePt" dir="t"/>
            </a:scene3d>
          </p:spPr>
        </p:pic>
        <p:pic>
          <p:nvPicPr>
            <p:cNvPr id="13" name="Picture 7" descr="02038b2fb32afeaced0cdedb6c33042f_4c46748731793135e68696ba979dfe148bb4ad0a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955822" y="2650357"/>
              <a:ext cx="1757534" cy="2343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OffAxis2Top"/>
              <a:lightRig rig="threePt" dir="t"/>
            </a:scene3d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04406" y="1782675"/>
              <a:ext cx="1498600" cy="194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OffAxis2Top"/>
              <a:lightRig rig="threePt" dir="t"/>
            </a:scene3d>
          </p:spPr>
        </p:pic>
        <p:sp>
          <p:nvSpPr>
            <p:cNvPr id="15" name="Oval 7"/>
            <p:cNvSpPr/>
            <p:nvPr/>
          </p:nvSpPr>
          <p:spPr bwMode="auto">
            <a:xfrm>
              <a:off x="2186415" y="3267668"/>
              <a:ext cx="188686" cy="18868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8"/>
            <p:cNvSpPr/>
            <p:nvPr/>
          </p:nvSpPr>
          <p:spPr bwMode="auto">
            <a:xfrm>
              <a:off x="4167616" y="2781440"/>
              <a:ext cx="188686" cy="18868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9"/>
            <p:cNvSpPr/>
            <p:nvPr/>
          </p:nvSpPr>
          <p:spPr bwMode="auto">
            <a:xfrm>
              <a:off x="5517443" y="3899040"/>
              <a:ext cx="188686" cy="18868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Connector 20"/>
            <p:cNvCxnSpPr>
              <a:stCxn id="15" idx="4"/>
            </p:cNvCxnSpPr>
            <p:nvPr/>
          </p:nvCxnSpPr>
          <p:spPr bwMode="auto">
            <a:xfrm rot="5400000">
              <a:off x="1925385" y="3789955"/>
              <a:ext cx="688974" cy="217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Connector 22"/>
            <p:cNvCxnSpPr/>
            <p:nvPr/>
          </p:nvCxnSpPr>
          <p:spPr bwMode="auto">
            <a:xfrm rot="16200000" flipH="1">
              <a:off x="3708410" y="3533725"/>
              <a:ext cx="1130262" cy="58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" name="Straight Connector 24"/>
            <p:cNvCxnSpPr>
              <a:stCxn id="17" idx="4"/>
            </p:cNvCxnSpPr>
            <p:nvPr/>
          </p:nvCxnSpPr>
          <p:spPr bwMode="auto">
            <a:xfrm rot="5400000">
              <a:off x="5256414" y="4443098"/>
              <a:ext cx="710744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22" name="Gebogen verbindingslijn 21"/>
          <p:cNvCxnSpPr>
            <a:endCxn id="7" idx="0"/>
          </p:cNvCxnSpPr>
          <p:nvPr/>
        </p:nvCxnSpPr>
        <p:spPr>
          <a:xfrm rot="16200000" flipH="1">
            <a:off x="1573981" y="2497928"/>
            <a:ext cx="1071570" cy="7619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bogen verbindingslijn 23"/>
          <p:cNvCxnSpPr>
            <a:stCxn id="4" idx="2"/>
            <a:endCxn id="9" idx="0"/>
          </p:cNvCxnSpPr>
          <p:nvPr/>
        </p:nvCxnSpPr>
        <p:spPr>
          <a:xfrm rot="5400000">
            <a:off x="3734962" y="2520540"/>
            <a:ext cx="1035874" cy="666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bogen verbindingslijn 25"/>
          <p:cNvCxnSpPr>
            <a:stCxn id="4" idx="2"/>
            <a:endCxn id="8" idx="0"/>
          </p:cNvCxnSpPr>
          <p:nvPr/>
        </p:nvCxnSpPr>
        <p:spPr>
          <a:xfrm rot="16200000" flipH="1">
            <a:off x="4793324" y="1528843"/>
            <a:ext cx="1035874" cy="20500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bogen verbindingslijn 27"/>
          <p:cNvCxnSpPr>
            <a:stCxn id="4" idx="2"/>
            <a:endCxn id="7" idx="0"/>
          </p:cNvCxnSpPr>
          <p:nvPr/>
        </p:nvCxnSpPr>
        <p:spPr>
          <a:xfrm rot="5400000">
            <a:off x="2699111" y="1484689"/>
            <a:ext cx="1035874" cy="213836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bogen verbindingslijn 29"/>
          <p:cNvCxnSpPr>
            <a:stCxn id="7" idx="2"/>
          </p:cNvCxnSpPr>
          <p:nvPr/>
        </p:nvCxnSpPr>
        <p:spPr>
          <a:xfrm rot="16200000" flipH="1">
            <a:off x="1952596" y="4167182"/>
            <a:ext cx="1243034" cy="85250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bogen verbindingslijn 31"/>
          <p:cNvCxnSpPr>
            <a:stCxn id="8" idx="2"/>
            <a:endCxn id="16" idx="7"/>
          </p:cNvCxnSpPr>
          <p:nvPr/>
        </p:nvCxnSpPr>
        <p:spPr>
          <a:xfrm rot="5400000">
            <a:off x="4611286" y="3305737"/>
            <a:ext cx="1030238" cy="241977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487262" cy="397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142984"/>
            <a:ext cx="105233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24" y="209536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24" y="361936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24" y="514336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24" y="666736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24" y="819136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24" y="971536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24" y="1123936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24" y="1276336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1428736"/>
            <a:ext cx="727847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Vorm 19"/>
          <p:cNvCxnSpPr>
            <a:stCxn id="30722" idx="0"/>
          </p:cNvCxnSpPr>
          <p:nvPr/>
        </p:nvCxnSpPr>
        <p:spPr>
          <a:xfrm rot="16200000" flipH="1">
            <a:off x="3907865" y="264536"/>
            <a:ext cx="142876" cy="2757029"/>
          </a:xfrm>
          <a:prstGeom prst="bentConnector4">
            <a:avLst>
              <a:gd name="adj1" fmla="val -159999"/>
              <a:gd name="adj2" fmla="val 9068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bogen verbindingslijn 21"/>
          <p:cNvCxnSpPr>
            <a:stCxn id="30723" idx="3"/>
            <a:endCxn id="10" idx="1"/>
          </p:cNvCxnSpPr>
          <p:nvPr/>
        </p:nvCxnSpPr>
        <p:spPr>
          <a:xfrm flipV="1">
            <a:off x="6481587" y="604818"/>
            <a:ext cx="300237" cy="11096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bogen verbindingslijn 23"/>
          <p:cNvCxnSpPr/>
          <p:nvPr/>
        </p:nvCxnSpPr>
        <p:spPr>
          <a:xfrm>
            <a:off x="6500826" y="1785926"/>
            <a:ext cx="1500198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0834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6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5143504" y="6215082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hlinkClick r:id="rId3"/>
              </a:rPr>
              <a:t>Link</a:t>
            </a:r>
            <a:endParaRPr lang="nl-BE" dirty="0"/>
          </a:p>
        </p:txBody>
      </p:sp>
      <p:pic>
        <p:nvPicPr>
          <p:cNvPr id="11" name="Picture 2" descr="Alles over schrijver Geert Mak: zijn biografie, fragmenten uit zijn werk, korte verhalen, voorpublicaties, het laatste nieuws en zijn bibliografie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500570"/>
            <a:ext cx="3226363" cy="1590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4239</TotalTime>
  <Words>138</Words>
  <Application>Microsoft Office PowerPoint</Application>
  <PresentationFormat>Diavoorstelling (4:3)</PresentationFormat>
  <Paragraphs>45</Paragraphs>
  <Slides>19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1" baseType="lpstr">
      <vt:lpstr>Default Design</vt:lpstr>
      <vt:lpstr>Custom Design</vt:lpstr>
      <vt:lpstr>The RouteYou Communities  for Outdoor Navigation  </vt:lpstr>
      <vt:lpstr>The strength of the community</vt:lpstr>
      <vt:lpstr>Linking information &amp; people</vt:lpstr>
      <vt:lpstr>Dia 4</vt:lpstr>
      <vt:lpstr>Dia 5</vt:lpstr>
      <vt:lpstr>Dia 6</vt:lpstr>
      <vt:lpstr>Dia 7</vt:lpstr>
      <vt:lpstr>Dia 8</vt:lpstr>
      <vt:lpstr>Dia 9</vt:lpstr>
      <vt:lpstr>Exposure of your project on RouteYou</vt:lpstr>
      <vt:lpstr>Network effect in stats</vt:lpstr>
      <vt:lpstr>Network effect in stats</vt:lpstr>
      <vt:lpstr>Network effect in stats</vt:lpstr>
      <vt:lpstr>Network effect in stats</vt:lpstr>
      <vt:lpstr>Network Extension Missing links/geometry</vt:lpstr>
      <vt:lpstr>Network Extension E.g. de Utrechtse heuvelrug</vt:lpstr>
      <vt:lpstr>Network Extension e.g. Nederland</vt:lpstr>
      <vt:lpstr>POI sets</vt:lpstr>
      <vt:lpstr>Technical structure </vt:lpstr>
    </vt:vector>
  </TitlesOfParts>
  <Company>OTN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Pascal Brackman</dc:creator>
  <cp:lastModifiedBy>pbr</cp:lastModifiedBy>
  <cp:revision>189</cp:revision>
  <dcterms:created xsi:type="dcterms:W3CDTF">2005-12-05T22:51:42Z</dcterms:created>
  <dcterms:modified xsi:type="dcterms:W3CDTF">2009-10-21T13:22:00Z</dcterms:modified>
</cp:coreProperties>
</file>